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0" r:id="rId1"/>
  </p:sldMasterIdLst>
  <p:notesMasterIdLst>
    <p:notesMasterId r:id="rId38"/>
  </p:notesMasterIdLst>
  <p:handoutMasterIdLst>
    <p:handoutMasterId r:id="rId39"/>
  </p:handoutMasterIdLst>
  <p:sldIdLst>
    <p:sldId id="339" r:id="rId2"/>
    <p:sldId id="348" r:id="rId3"/>
    <p:sldId id="306" r:id="rId4"/>
    <p:sldId id="350" r:id="rId5"/>
    <p:sldId id="351" r:id="rId6"/>
    <p:sldId id="352" r:id="rId7"/>
    <p:sldId id="353" r:id="rId8"/>
    <p:sldId id="354" r:id="rId9"/>
    <p:sldId id="355" r:id="rId10"/>
    <p:sldId id="356" r:id="rId11"/>
    <p:sldId id="357" r:id="rId12"/>
    <p:sldId id="358" r:id="rId13"/>
    <p:sldId id="359" r:id="rId14"/>
    <p:sldId id="360" r:id="rId15"/>
    <p:sldId id="361" r:id="rId16"/>
    <p:sldId id="362" r:id="rId17"/>
    <p:sldId id="365" r:id="rId18"/>
    <p:sldId id="366" r:id="rId19"/>
    <p:sldId id="370" r:id="rId20"/>
    <p:sldId id="371" r:id="rId21"/>
    <p:sldId id="372" r:id="rId22"/>
    <p:sldId id="373" r:id="rId23"/>
    <p:sldId id="374" r:id="rId24"/>
    <p:sldId id="375" r:id="rId25"/>
    <p:sldId id="376" r:id="rId26"/>
    <p:sldId id="377" r:id="rId27"/>
    <p:sldId id="380" r:id="rId28"/>
    <p:sldId id="387" r:id="rId29"/>
    <p:sldId id="383" r:id="rId30"/>
    <p:sldId id="381" r:id="rId31"/>
    <p:sldId id="388" r:id="rId32"/>
    <p:sldId id="385" r:id="rId33"/>
    <p:sldId id="382" r:id="rId34"/>
    <p:sldId id="386" r:id="rId35"/>
    <p:sldId id="384" r:id="rId36"/>
    <p:sldId id="325" r:id="rId37"/>
  </p:sldIdLst>
  <p:sldSz cx="9144000" cy="6858000" type="screen4x3"/>
  <p:notesSz cx="6858000" cy="9144000"/>
  <p:custDataLst>
    <p:tags r:id="rId41"/>
  </p:custDataLst>
  <p:defaultTextStyle>
    <a:defPPr>
      <a:defRPr lang="en-US"/>
    </a:defPPr>
    <a:lvl1pPr algn="l" rtl="0" fontAlgn="base">
      <a:spcBef>
        <a:spcPct val="0"/>
      </a:spcBef>
      <a:spcAft>
        <a:spcPct val="0"/>
      </a:spcAft>
      <a:defRPr kern="1200">
        <a:solidFill>
          <a:schemeClr val="tx1"/>
        </a:solidFill>
        <a:latin typeface="Arial" pitchFamily="-65" charset="0"/>
        <a:ea typeface="+mn-ea"/>
        <a:cs typeface="+mn-cs"/>
      </a:defRPr>
    </a:lvl1pPr>
    <a:lvl2pPr marL="457200" algn="l" rtl="0" fontAlgn="base">
      <a:spcBef>
        <a:spcPct val="0"/>
      </a:spcBef>
      <a:spcAft>
        <a:spcPct val="0"/>
      </a:spcAft>
      <a:defRPr kern="1200">
        <a:solidFill>
          <a:schemeClr val="tx1"/>
        </a:solidFill>
        <a:latin typeface="Arial" pitchFamily="-65" charset="0"/>
        <a:ea typeface="+mn-ea"/>
        <a:cs typeface="+mn-cs"/>
      </a:defRPr>
    </a:lvl2pPr>
    <a:lvl3pPr marL="914400" algn="l" rtl="0" fontAlgn="base">
      <a:spcBef>
        <a:spcPct val="0"/>
      </a:spcBef>
      <a:spcAft>
        <a:spcPct val="0"/>
      </a:spcAft>
      <a:defRPr kern="1200">
        <a:solidFill>
          <a:schemeClr val="tx1"/>
        </a:solidFill>
        <a:latin typeface="Arial" pitchFamily="-65" charset="0"/>
        <a:ea typeface="+mn-ea"/>
        <a:cs typeface="+mn-cs"/>
      </a:defRPr>
    </a:lvl3pPr>
    <a:lvl4pPr marL="1371600" algn="l" rtl="0" fontAlgn="base">
      <a:spcBef>
        <a:spcPct val="0"/>
      </a:spcBef>
      <a:spcAft>
        <a:spcPct val="0"/>
      </a:spcAft>
      <a:defRPr kern="1200">
        <a:solidFill>
          <a:schemeClr val="tx1"/>
        </a:solidFill>
        <a:latin typeface="Arial" pitchFamily="-65" charset="0"/>
        <a:ea typeface="+mn-ea"/>
        <a:cs typeface="+mn-cs"/>
      </a:defRPr>
    </a:lvl4pPr>
    <a:lvl5pPr marL="1828800" algn="l" rtl="0" fontAlgn="base">
      <a:spcBef>
        <a:spcPct val="0"/>
      </a:spcBef>
      <a:spcAft>
        <a:spcPct val="0"/>
      </a:spcAft>
      <a:defRPr kern="1200">
        <a:solidFill>
          <a:schemeClr val="tx1"/>
        </a:solidFill>
        <a:latin typeface="Arial" pitchFamily="-65" charset="0"/>
        <a:ea typeface="+mn-ea"/>
        <a:cs typeface="+mn-cs"/>
      </a:defRPr>
    </a:lvl5pPr>
    <a:lvl6pPr marL="2286000" algn="l" defTabSz="457200" rtl="0" eaLnBrk="1" latinLnBrk="0" hangingPunct="1">
      <a:defRPr kern="1200">
        <a:solidFill>
          <a:schemeClr val="tx1"/>
        </a:solidFill>
        <a:latin typeface="Arial" pitchFamily="-65" charset="0"/>
        <a:ea typeface="+mn-ea"/>
        <a:cs typeface="+mn-cs"/>
      </a:defRPr>
    </a:lvl6pPr>
    <a:lvl7pPr marL="2743200" algn="l" defTabSz="457200" rtl="0" eaLnBrk="1" latinLnBrk="0" hangingPunct="1">
      <a:defRPr kern="1200">
        <a:solidFill>
          <a:schemeClr val="tx1"/>
        </a:solidFill>
        <a:latin typeface="Arial" pitchFamily="-65" charset="0"/>
        <a:ea typeface="+mn-ea"/>
        <a:cs typeface="+mn-cs"/>
      </a:defRPr>
    </a:lvl7pPr>
    <a:lvl8pPr marL="3200400" algn="l" defTabSz="457200" rtl="0" eaLnBrk="1" latinLnBrk="0" hangingPunct="1">
      <a:defRPr kern="1200">
        <a:solidFill>
          <a:schemeClr val="tx1"/>
        </a:solidFill>
        <a:latin typeface="Arial" pitchFamily="-65" charset="0"/>
        <a:ea typeface="+mn-ea"/>
        <a:cs typeface="+mn-cs"/>
      </a:defRPr>
    </a:lvl8pPr>
    <a:lvl9pPr marL="3657600" algn="l" defTabSz="457200" rtl="0" eaLnBrk="1" latinLnBrk="0" hangingPunct="1">
      <a:defRPr kern="1200">
        <a:solidFill>
          <a:schemeClr val="tx1"/>
        </a:solidFill>
        <a:latin typeface="Arial" pitchFamily="-65"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clrMode="gray" hiddenSlides="1" frameSlides="1"/>
  <p:clrMru>
    <a:srgbClr val="F1AC5E"/>
    <a:srgbClr val="F15A31"/>
    <a:srgbClr val="333333"/>
    <a:srgbClr val="E657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8851" autoAdjust="0"/>
  </p:normalViewPr>
  <p:slideViewPr>
    <p:cSldViewPr>
      <p:cViewPr>
        <p:scale>
          <a:sx n="100" d="100"/>
          <a:sy n="100" d="100"/>
        </p:scale>
        <p:origin x="-36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616"/>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tags" Target="tags/tag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Define the Project</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ED60C5-634D-AD43-9C4B-9F5ED9FE34E7}" type="slidenum">
              <a:rPr lang="en-US" smtClean="0"/>
              <a:pPr/>
              <a:t>‹#›</a:t>
            </a:fld>
            <a:endParaRPr lang="en-US"/>
          </a:p>
        </p:txBody>
      </p:sp>
    </p:spTree>
    <p:extLst>
      <p:ext uri="{BB962C8B-B14F-4D97-AF65-F5344CB8AC3E}">
        <p14:creationId xmlns:p14="http://schemas.microsoft.com/office/powerpoint/2010/main" val="368263720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r>
              <a:rPr lang="en-US" smtClean="0"/>
              <a:t>Define the Project</a:t>
            </a:r>
            <a:endParaRPr lang="en-US"/>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DAA5BAC-51FB-844E-AD6B-CB25B17312AE}" type="slidenum">
              <a:rPr lang="en-US"/>
              <a:pPr/>
              <a:t>‹#›</a:t>
            </a:fld>
            <a:endParaRPr lang="en-US"/>
          </a:p>
        </p:txBody>
      </p:sp>
    </p:spTree>
    <p:extLst>
      <p:ext uri="{BB962C8B-B14F-4D97-AF65-F5344CB8AC3E}">
        <p14:creationId xmlns:p14="http://schemas.microsoft.com/office/powerpoint/2010/main" val="1732231214"/>
      </p:ext>
    </p:extLst>
  </p:cSld>
  <p:clrMap bg1="lt1" tx1="dk1" bg2="lt2" tx2="dk2" accent1="accent1" accent2="accent2" accent3="accent3" accent4="accent4" accent5="accent5" accent6="accent6" hlink="hlink" folHlink="folHlink"/>
  <p:hf hdr="0"/>
  <p:notesStyle>
    <a:lvl1pPr algn="l" rtl="0" fontAlgn="base">
      <a:spcBef>
        <a:spcPct val="30000"/>
      </a:spcBef>
      <a:spcAft>
        <a:spcPct val="0"/>
      </a:spcAft>
      <a:defRPr sz="1200" kern="1200">
        <a:solidFill>
          <a:schemeClr val="tx1"/>
        </a:solidFill>
        <a:latin typeface="Arial" pitchFamily="-65" charset="0"/>
        <a:ea typeface="+mn-ea"/>
        <a:cs typeface="+mn-cs"/>
      </a:defRPr>
    </a:lvl1pPr>
    <a:lvl2pPr marL="4572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 to The Agile Core, a module in Agile Fundamentals. This module is brought to you by ThoughtWorks Studios, makers of Mingle, Cruise, and Twist.</a:t>
            </a:r>
          </a:p>
          <a:p>
            <a:endParaRPr lang="en-US" dirty="0" smtClean="0"/>
          </a:p>
          <a:p>
            <a:r>
              <a:rPr lang="en-US" dirty="0" smtClean="0"/>
              <a:t>In this module, we will talk about some of the core concepts that make Agile what it is.  Rather than talk about software, </a:t>
            </a:r>
          </a:p>
          <a:p>
            <a:r>
              <a:rPr lang="en-US" dirty="0" smtClean="0"/>
              <a:t>NEXT SLIDE</a:t>
            </a:r>
          </a:p>
          <a:p>
            <a:endParaRPr lang="en-US" dirty="0" smtClean="0"/>
          </a:p>
          <a:p>
            <a:r>
              <a:rPr lang="en-US" dirty="0" smtClean="0"/>
              <a:t>The Agile Core:  Story Based Development  &amp; Incremental Business Value</a:t>
            </a:r>
          </a:p>
          <a:p>
            <a:r>
              <a:rPr lang="en-US" dirty="0" smtClean="0"/>
              <a:t>User Stories, Use Cases and Scenarios</a:t>
            </a:r>
          </a:p>
          <a:p>
            <a:r>
              <a:rPr lang="en-US" dirty="0" smtClean="0"/>
              <a:t>Looking at the Big Picture – Is up front planning OK?</a:t>
            </a:r>
          </a:p>
          <a:p>
            <a:r>
              <a:rPr lang="en-US" dirty="0" smtClean="0"/>
              <a:t>“Good Enough” Software</a:t>
            </a:r>
          </a:p>
          <a:p>
            <a:r>
              <a:rPr lang="en-US" dirty="0" smtClean="0"/>
              <a:t>Release Early and Often</a:t>
            </a:r>
          </a:p>
          <a:p>
            <a:endParaRPr lang="en-US" dirty="0" smtClean="0"/>
          </a:p>
          <a:p>
            <a:r>
              <a:rPr lang="en-US" dirty="0" smtClean="0"/>
              <a:t>The story:</a:t>
            </a:r>
          </a:p>
          <a:p>
            <a:endParaRPr lang="en-US" dirty="0" smtClean="0"/>
          </a:p>
          <a:p>
            <a:r>
              <a:rPr lang="en-US" dirty="0" smtClean="0"/>
              <a:t> Actors and use cases – sterile</a:t>
            </a:r>
          </a:p>
          <a:p>
            <a:r>
              <a:rPr lang="en-US" dirty="0" smtClean="0"/>
              <a:t> Actors are causal, use cases state results of that causality</a:t>
            </a:r>
          </a:p>
          <a:p>
            <a:r>
              <a:rPr lang="en-US" dirty="0" smtClean="0"/>
              <a:t> Use cases are explanatory, and rarely include business value</a:t>
            </a:r>
          </a:p>
          <a:p>
            <a:r>
              <a:rPr lang="en-US" dirty="0" smtClean="0"/>
              <a:t> Storytellers, customers, and stories – comes alive</a:t>
            </a:r>
          </a:p>
          <a:p>
            <a:r>
              <a:rPr lang="en-US" dirty="0" smtClean="0"/>
              <a:t> Roles represent</a:t>
            </a:r>
          </a:p>
          <a:p>
            <a:r>
              <a:rPr lang="en-US" dirty="0" smtClean="0"/>
              <a:t> Stories are demanding, as well as explanatory</a:t>
            </a:r>
          </a:p>
          <a:p>
            <a:r>
              <a:rPr lang="en-US" dirty="0" smtClean="0"/>
              <a:t> Stories tell you why, as well as what</a:t>
            </a:r>
          </a:p>
          <a:p>
            <a:r>
              <a:rPr lang="en-US" dirty="0" smtClean="0"/>
              <a:t> Stories do NOT tell you HOW</a:t>
            </a:r>
          </a:p>
          <a:p>
            <a:r>
              <a:rPr lang="en-US" dirty="0" smtClean="0"/>
              <a:t> Storytellers share experience and needs</a:t>
            </a:r>
          </a:p>
          <a:p>
            <a:r>
              <a:rPr lang="en-US" dirty="0" smtClean="0"/>
              <a:t> The Big Picture – is it possible to know everything up front?</a:t>
            </a:r>
          </a:p>
          <a:p>
            <a:r>
              <a:rPr lang="en-US" dirty="0" smtClean="0"/>
              <a:t> has anyone had a house built? Remodeling done?</a:t>
            </a:r>
          </a:p>
          <a:p>
            <a:r>
              <a:rPr lang="en-US" dirty="0" smtClean="0"/>
              <a:t>Zeno’s Paradox of the Dichotomy</a:t>
            </a:r>
          </a:p>
          <a:p>
            <a:r>
              <a:rPr lang="en-US" dirty="0" smtClean="0"/>
              <a:t> http://en.wikipedia.org/wiki/Zeno%27s_paradoxes#The_dichotomy_paradox</a:t>
            </a:r>
          </a:p>
          <a:p>
            <a:r>
              <a:rPr lang="en-US" dirty="0" smtClean="0"/>
              <a:t> “That which is in locomotion must arrive at the half-way stage before it arrives at the goal.” ~Aristotle, Physics VI:9, 239b10</a:t>
            </a:r>
          </a:p>
          <a:p>
            <a:r>
              <a:rPr lang="en-US" dirty="0" smtClean="0"/>
              <a:t> “The perfect is the enemy of the good.” ~Voltaire</a:t>
            </a:r>
          </a:p>
          <a:p>
            <a:r>
              <a:rPr lang="en-US" dirty="0" smtClean="0"/>
              <a:t> Incremental, with constant review</a:t>
            </a:r>
          </a:p>
          <a:p>
            <a:r>
              <a:rPr lang="en-US" dirty="0" smtClean="0"/>
              <a:t> Fail fast, learn quickly, adapt - PDCA</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extLst>
      <p:ext uri="{BB962C8B-B14F-4D97-AF65-F5344CB8AC3E}">
        <p14:creationId xmlns:p14="http://schemas.microsoft.com/office/powerpoint/2010/main" val="3718213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GB" b="1" dirty="0" smtClean="0"/>
              <a:t>Biographic</a:t>
            </a:r>
          </a:p>
          <a:p>
            <a:pPr>
              <a:buNone/>
            </a:pPr>
            <a:r>
              <a:rPr lang="en-GB" dirty="0" smtClean="0"/>
              <a:t>The personal story of their life.  Where they grew up, where they went to school, marital status</a:t>
            </a:r>
            <a:endParaRPr lang="en-US" dirty="0" smtClean="0"/>
          </a:p>
          <a:p>
            <a:endParaRPr lang="en-US" dirty="0" smtClean="0"/>
          </a:p>
          <a:p>
            <a:pPr>
              <a:buNone/>
            </a:pPr>
            <a:r>
              <a:rPr lang="en-GB" b="1" dirty="0" smtClean="0"/>
              <a:t>Demographic</a:t>
            </a:r>
          </a:p>
          <a:p>
            <a:pPr>
              <a:buNone/>
            </a:pPr>
            <a:r>
              <a:rPr lang="en-GB" dirty="0" smtClean="0"/>
              <a:t>Vital statistics.  Age? How long have they worked there?  # of people in that role?</a:t>
            </a:r>
            <a:endParaRPr lang="en-US" dirty="0" smtClean="0"/>
          </a:p>
          <a:p>
            <a:endParaRPr lang="en-US" dirty="0" smtClean="0"/>
          </a:p>
          <a:p>
            <a:r>
              <a:rPr lang="en-US" dirty="0" smtClean="0"/>
              <a:t>Low: 1min</a:t>
            </a:r>
          </a:p>
          <a:p>
            <a:r>
              <a:rPr lang="en-US" dirty="0" smtClean="0"/>
              <a:t>High:</a:t>
            </a:r>
            <a:r>
              <a:rPr lang="en-US" baseline="0" dirty="0" smtClean="0"/>
              <a:t>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8243"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smtClean="0">
                <a:latin typeface="Arial" pitchFamily="34" charset="0"/>
              </a:rPr>
              <a:t>For</a:t>
            </a:r>
            <a:r>
              <a:rPr lang="en-US" baseline="0" dirty="0" smtClean="0">
                <a:latin typeface="Arial" pitchFamily="34" charset="0"/>
              </a:rPr>
              <a:t> the administrative staff, how many different behaviors do you think we have with 20 folks?</a:t>
            </a:r>
          </a:p>
          <a:p>
            <a:endParaRPr lang="en-US" dirty="0" smtClean="0">
              <a:latin typeface="Arial" pitchFamily="34" charset="0"/>
            </a:endParaRPr>
          </a:p>
          <a:p>
            <a:r>
              <a:rPr lang="en-US" dirty="0" smtClean="0">
                <a:latin typeface="Arial" pitchFamily="34" charset="0"/>
              </a:rPr>
              <a:t>Low: 2min</a:t>
            </a:r>
          </a:p>
          <a:p>
            <a:r>
              <a:rPr lang="en-US" dirty="0" smtClean="0">
                <a:latin typeface="Arial" pitchFamily="34" charset="0"/>
              </a:rPr>
              <a:t>High: 5min</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207963"/>
            <a:ext cx="4565650" cy="3425825"/>
          </a:xfrm>
        </p:spPr>
      </p:sp>
      <p:sp>
        <p:nvSpPr>
          <p:cNvPr id="3" name="Notes Placeholder 2"/>
          <p:cNvSpPr>
            <a:spLocks noGrp="1"/>
          </p:cNvSpPr>
          <p:nvPr>
            <p:ph type="body" idx="1"/>
          </p:nvPr>
        </p:nvSpPr>
        <p:spPr/>
        <p:txBody>
          <a:bodyPr>
            <a:normAutofit fontScale="70000" lnSpcReduction="20000"/>
          </a:bodyPr>
          <a:lstStyle/>
          <a:p>
            <a:endParaRPr lang="en-US" dirty="0" smtClean="0"/>
          </a:p>
          <a:p>
            <a:pPr eaLnBrk="1" hangingPunct="1"/>
            <a:endParaRPr lang="en-US" dirty="0" smtClean="0"/>
          </a:p>
          <a:p>
            <a:endParaRPr lang="en-US" b="0" i="0" u="none"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20</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Stories are the unit of work that gets measured, tracked, signed off.</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Let’s talk about …………</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writing stories</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planning with stories</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First the template </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a:t>
            </a:r>
          </a:p>
          <a:p>
            <a:r>
              <a:rPr lang="en-US" sz="1600" i="0" kern="1200" baseline="0" dirty="0" smtClean="0">
                <a:solidFill>
                  <a:schemeClr val="tx1"/>
                </a:solidFill>
                <a:latin typeface="+mn-lt"/>
                <a:ea typeface="ＭＳ Ｐゴシック" pitchFamily="-65" charset="-128"/>
                <a:cs typeface="Arial" charset="0"/>
              </a:rPr>
              <a:t>While we talked about Stories in an earlier module on The Agile Core, we didn’t talk much about the process and the practices. Since Stories are one of the key tools in an Agile project, we’re going to talk a bit about some of the techniques that will help you in writing stories and working with them as part of the planning process.</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Let’s start by reviewing the template for a user story.</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extLst>
      <p:ext uri="{BB962C8B-B14F-4D97-AF65-F5344CB8AC3E}">
        <p14:creationId xmlns:p14="http://schemas.microsoft.com/office/powerpoint/2010/main" val="275171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Ron Jeffries – ‘Extreme Programming Installed’</a:t>
            </a:r>
          </a:p>
          <a:p>
            <a:pPr marL="241093"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Aspects of user stories</a:t>
            </a:r>
          </a:p>
          <a:p>
            <a:pPr marL="241093"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Card – index card or virtual</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Repository of information that is the requirements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Placeholder for [CLICK]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enough info in the card</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Has all the parts – Role, Goal, Value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would the search results look like?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are the search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Have the conversation when ready to do the work</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with business, developers, testers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Document enough to do the work</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Confirmation</a:t>
            </a:r>
          </a:p>
          <a:p>
            <a:pPr marL="1155493" lvl="2"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How we know</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the story is ‘done’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Acceptance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 will know this is complete when…..”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Story level acceptance criteria</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You might say that User Stories are the “currency” of Agile Software Development.  They</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are the central elements that identify what we’re doing and why we’re doing it.</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Let’s consider the key aspects of User Stories.</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First, there’s the Three C’s. [CLICK]</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The first C is the Card, or story.  Whether you are working in a physical world, and using index cards, or you are working in an electronic world like Mingle, and using virtual cards, this artifact serves two purposes: first, it is the repository of the information that is the story and is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about</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the story; second, it is a placeholder for a future [CLICK]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Conversation. If you examine the story we have here, it is pretty obvious that there is not enough information here to know precisely what to build. It does follow the template, of course – the role is Librarian, the Goal is to have the capability to search books by publication year, and the value is so that a chronological index can be produced. But what would the search results look like? What would I do with them?</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In order to clarify these questions, we would wait until we were ready to start development on our story, and then we’d have the Conversation. In the conversation we would dig into the details, figure out enough for the developers and testers to do their work, and document just enough of that information to enable us to do the work.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The third C is Confirmation. This is the combination of Acceptance Criteria and the actual testing to confirm that the goals and value of the story have been satisfied.</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Without all three C’s, the story is not effective as a tool to guide the development of the software.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Guidelines for writing</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good stories</a:t>
            </a: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Independent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Sales amount, sales percent, discount amount, discount percent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May want to split it – too big to fit into an iteration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Reports example.  Or business rule applied to different products.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Write each as if they were the first story</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a contract of what the software must implement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bring out details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Negotiate implementation, design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Get external links example.  </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 to the business, user, customer</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This is the ‘So that’ part of the template</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Everyone on the team should be able to articulate the value of the story</a:t>
            </a:r>
          </a:p>
          <a:p>
            <a:pPr marL="241093" lvl="0" indent="-241093">
              <a:buFont typeface="Arial" pitchFamily="34" charset="0"/>
              <a:buNone/>
            </a:pPr>
            <a:r>
              <a:rPr lang="en-US" sz="2100" b="0" dirty="0" err="1" smtClean="0">
                <a:solidFill>
                  <a:schemeClr val="tx1"/>
                </a:solidFill>
                <a:latin typeface="Helvetica" pitchFamily="-109" charset="0"/>
                <a:ea typeface="Helvetica" pitchFamily="-109" charset="0"/>
                <a:cs typeface="Helvetica" pitchFamily="-109" charset="0"/>
                <a:sym typeface="Helvetica" pitchFamily="-109" charset="0"/>
              </a:rPr>
              <a:t>Estimatable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Clear</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and complete enough for the developers to estimate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If split as above, estimate the whole work for each.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Once foundation is complete, re-estimate the later stories</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Small</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said it well: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“Like Goldilocks in search of a comfortable bed, some stories can be too big, some can be too small, and some can be just right. </a:t>
            </a:r>
            <a:r>
              <a:rPr lang="en-US" sz="2100" b="1" i="0" baseline="0" dirty="0" smtClean="0">
                <a:solidFill>
                  <a:schemeClr val="tx1"/>
                </a:solidFill>
                <a:latin typeface="Helvetica" pitchFamily="-109" charset="0"/>
                <a:ea typeface="Helvetica" pitchFamily="-109" charset="0"/>
                <a:cs typeface="Helvetica" pitchFamily="-109" charset="0"/>
                <a:sym typeface="Helvetica" pitchFamily="-109" charset="0"/>
              </a:rPr>
              <a:t>Story size does matter </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because if stories are too large or too small you cannot use them in planning.” </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Must be completed in an Iteration.</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Testable</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again: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“Stories must be written so as to be testable. Successfully passing its tests proves that a story has been successfully developed. If the story cannot be tested, how can the developers know when they have finished coding?” </a:t>
            </a:r>
          </a:p>
          <a:p>
            <a:pPr marL="698293" lvl="1" indent="-241093">
              <a:buFont typeface="Arial" pitchFamily="34" charset="0"/>
              <a:buChar char="•"/>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Next we have one of the key acronyms</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that helps us write and judge effective user stories: INVEST. This is one that you’ll want to learn, because you’ll find yourself using it all the time.</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I stands for Independent. As a valuable goal, we strive to ensure that each of our user stories is independent. That means that we try to write them in such a fashion that they can be estimated and implemented independently of other user stories. We’ll get into this in more detail later, because it’s such an important point. For now, let me give you an example: when working on a business intelligence project, a team wrote a story that included four measures in its Goal: sales amount, sales percent, discount amount, discount percent. At the first writing, this seemed to be a reasonable story. After a bit of understanding and experience was gained, it became clear that it made sense to break this into four stories. Of course, the development team’s first reaction was that they had to pick one story to do first, so that they could do all the underlying work with that story. That would mean that the other stories would be dependent on that story getting done first. This is a mistake that many teams make when working with stories. When we get further down in the INVEST acronym, we’ll talk more about why this is so.</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N stands for Negotiable. This means that stories are not written contracts or requirements that the software must implement. Story cards are short descriptions of functionality, the details of which are to be negotiated in a conversation between the customer and the development team. Because story cards are reminders to have a conversation rather than fully detailed requirements themselves, they do not need to include all relevant details. This allows room in the discussion, at the time the story is implemented, to negotiate some of the details and the implementation.</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V stands for Valuable. This means that it is valuable to purchasers or users of the software, and also means that it is valuable to the business. As we discussed earlier, when reviewing the story template, being able to articulate the value of a story is essential. Without being able to articulate and understand the value, it is reasonable to question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why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we’re writing or implementing a story.</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E stands for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That means that a story must be at a fine enough granularity, with enough clarity and detail, that the team is able to estimate it. Let’s go back to the story we introduced when talking about the “I” for Independent. When this story first came up – the story including the four measures – the team estimated it relatively high, because of the combination of foundational work – adding to and modifying the database, for instance – and the detail required for each of the measures. Upon reflection, as noted earlier, the team opted to separate this story into four separate stories, one for each measure. The problem was with that Independence. They said “if we implement any one of these stories first, it will be an eight – any other story will be a two after that – so which story should we do first?” The answer was to estimate them all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independently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as if they were going to do all of that foundational work on all of them. Of course, we know that that would not be the case, but it enables the team to maintain that independence. When it came time to choose among the stories for implementation, that left the Product Owner with the freedom to choose any of them, based on current priorities. Once the first story was done, the team could then re-estimate the remaining stories with the understanding that the foundational work had been done and the remaining stories would be easier to implement.</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S stands for Small. Mike Cohn said it well: “Like Goldilocks in search of a comfortable bed, some stories can be too big, some can be too small, and some can be just right. Story size does matter because if stories are too large or too small you cannot use them in planning.” Further, Mike says “The ultimate determination of whether a story is appropriately sized is based on the team, its capabilities, and the technologies in use.” When we work with Agile teams, one of the guidelines we use is whether a story can be completed in an Iteration.</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And finally, the T stands for Testable. Let’s quote Mike Cohn again: “Stories must be written so as to be testable. Successfully passing its tests proves that a story has been successfully developed. If the story cannot be tested, how can the developers know when they have finished coding?” </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Remember the acronym – INVEST – Independent, Negotiable, Valuable,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Small, and Testable.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Mike Cohn’s book “User Stories Applied”. </a:t>
            </a:r>
          </a:p>
          <a:p>
            <a:r>
              <a:rPr lang="en-US" dirty="0" smtClean="0"/>
              <a:t>Role</a:t>
            </a:r>
          </a:p>
          <a:p>
            <a:pPr lvl="1">
              <a:buFont typeface="Arial" pitchFamily="34" charset="0"/>
              <a:buChar char="•"/>
            </a:pPr>
            <a:r>
              <a:rPr lang="en-US" dirty="0" smtClean="0"/>
              <a:t>Identified</a:t>
            </a:r>
            <a:r>
              <a:rPr lang="en-US" baseline="0" dirty="0" smtClean="0"/>
              <a:t> during inception</a:t>
            </a:r>
          </a:p>
          <a:p>
            <a:pPr lvl="1">
              <a:buFont typeface="Arial" pitchFamily="34" charset="0"/>
              <a:buChar char="•"/>
            </a:pPr>
            <a:r>
              <a:rPr lang="en-US" baseline="0" dirty="0" smtClean="0"/>
              <a:t>Identifier for a common set of tasks or permissions</a:t>
            </a:r>
          </a:p>
          <a:p>
            <a:pPr lvl="0">
              <a:buFont typeface="Arial" pitchFamily="34" charset="0"/>
              <a:buNone/>
            </a:pPr>
            <a:r>
              <a:rPr lang="en-US" baseline="0" dirty="0" smtClean="0"/>
              <a:t>[CLICK]</a:t>
            </a:r>
          </a:p>
          <a:p>
            <a:pPr lvl="0">
              <a:buFont typeface="Arial" pitchFamily="34" charset="0"/>
              <a:buNone/>
            </a:pPr>
            <a:r>
              <a:rPr lang="en-US" baseline="0" dirty="0" smtClean="0"/>
              <a:t>Goal</a:t>
            </a:r>
          </a:p>
          <a:p>
            <a:pPr lvl="1">
              <a:buFont typeface="Arial" pitchFamily="34" charset="0"/>
              <a:buChar char="•"/>
            </a:pPr>
            <a:r>
              <a:rPr lang="en-US" baseline="0" dirty="0" smtClean="0"/>
              <a:t>What the user wants to do, not what the system is supposed to do.</a:t>
            </a:r>
          </a:p>
          <a:p>
            <a:pPr lvl="1">
              <a:buFont typeface="Arial" pitchFamily="34" charset="0"/>
              <a:buChar char="•"/>
            </a:pPr>
            <a:r>
              <a:rPr lang="en-US" baseline="0" dirty="0" smtClean="0"/>
              <a:t>The feature</a:t>
            </a:r>
          </a:p>
          <a:p>
            <a:pPr marL="0" marR="0" lvl="0" indent="0" algn="l" defTabSz="457200" rtl="0" eaLnBrk="0" fontAlgn="base" latinLnBrk="0" hangingPunct="0">
              <a:lnSpc>
                <a:spcPct val="100000"/>
              </a:lnSpc>
              <a:spcBef>
                <a:spcPct val="30000"/>
              </a:spcBef>
              <a:spcAft>
                <a:spcPct val="0"/>
              </a:spcAft>
              <a:buClrTx/>
              <a:buSzTx/>
              <a:buFont typeface="Arial" pitchFamily="34" charset="0"/>
              <a:buNone/>
              <a:tabLst/>
              <a:defRPr/>
            </a:pPr>
            <a:r>
              <a:rPr lang="en-US" baseline="0" dirty="0" smtClean="0"/>
              <a:t>[CLICK]</a:t>
            </a:r>
          </a:p>
          <a:p>
            <a:pPr lvl="0">
              <a:buFont typeface="Arial" pitchFamily="34" charset="0"/>
              <a:buNone/>
            </a:pPr>
            <a:r>
              <a:rPr lang="en-US" baseline="0" dirty="0" smtClean="0"/>
              <a:t>Value</a:t>
            </a:r>
          </a:p>
          <a:p>
            <a:pPr lvl="1">
              <a:buFont typeface="Arial" pitchFamily="34" charset="0"/>
              <a:buChar char="•"/>
            </a:pPr>
            <a:r>
              <a:rPr lang="en-US" baseline="0" dirty="0" smtClean="0"/>
              <a:t>Why are we building this functionality?</a:t>
            </a:r>
          </a:p>
          <a:p>
            <a:pPr lvl="1">
              <a:buFont typeface="Arial" pitchFamily="34" charset="0"/>
              <a:buChar char="•"/>
            </a:pPr>
            <a:r>
              <a:rPr lang="en-US" baseline="0" dirty="0" smtClean="0"/>
              <a:t>Should tie back to a business objective</a:t>
            </a:r>
            <a:endParaRPr lang="en-US" dirty="0" smtClean="0"/>
          </a:p>
          <a:p>
            <a:endParaRPr lang="en-US" dirty="0" smtClean="0"/>
          </a:p>
          <a:p>
            <a:r>
              <a:rPr lang="en-US" dirty="0" smtClean="0"/>
              <a:t>--------------------------------------------------------------------------------------------------------------------</a:t>
            </a:r>
          </a:p>
          <a:p>
            <a:r>
              <a:rPr lang="en-US" dirty="0" smtClean="0"/>
              <a:t>The story template we use comes from Mike Cohn’s book “User Stories Applied”. It has three parts:</a:t>
            </a:r>
          </a:p>
          <a:p>
            <a:endParaRPr lang="en-US" dirty="0" smtClean="0"/>
          </a:p>
          <a:p>
            <a:r>
              <a:rPr lang="en-US" dirty="0" smtClean="0"/>
              <a:t>The Role: this</a:t>
            </a:r>
            <a:r>
              <a:rPr lang="en-US" baseline="0" dirty="0" smtClean="0"/>
              <a:t> is an identifier for a common set of tasks or permissions.</a:t>
            </a:r>
          </a:p>
          <a:p>
            <a:endParaRPr lang="en-US" baseline="0" dirty="0" smtClean="0"/>
          </a:p>
          <a:p>
            <a:r>
              <a:rPr lang="en-US" baseline="0" dirty="0" smtClean="0"/>
              <a:t>The Goal: this is what is to be accomplished. This is stated in terms of what the person or role wants to accomplish, </a:t>
            </a:r>
            <a:r>
              <a:rPr lang="en-US" i="1" baseline="0" dirty="0" smtClean="0"/>
              <a:t>not</a:t>
            </a:r>
            <a:r>
              <a:rPr lang="en-US" i="0" baseline="0" dirty="0" smtClean="0"/>
              <a:t> what the system is supposed to do.</a:t>
            </a:r>
          </a:p>
          <a:p>
            <a:endParaRPr lang="en-US" i="0" baseline="0" dirty="0" smtClean="0"/>
          </a:p>
          <a:p>
            <a:r>
              <a:rPr lang="en-US" i="0" baseline="0" dirty="0" smtClean="0"/>
              <a:t>The Value: this is one of the most important parts. Without understanding what this story means to the person in the role or the organization – the business – we are left asking the question “why are we doing this?”  The value statement may be the hardest part of user stories.  Expressing the role and the goal are generally pretty clear, although we’ve seen some challenges there too.  The value, though, is hard. People are inclined to say things like “because that’s my job!” or “so that we can do our business.”</a:t>
            </a:r>
          </a:p>
          <a:p>
            <a:endParaRPr lang="en-US" i="0" baseline="0" dirty="0" smtClean="0"/>
          </a:p>
          <a:p>
            <a:r>
              <a:rPr lang="en-US" i="0" baseline="0" dirty="0" smtClean="0"/>
              <a:t>We’ll come back to this template repeatedly as we go, because it’s such a key part of what we do and how we do it.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207963"/>
            <a:ext cx="4565650" cy="3425825"/>
          </a:xfrm>
        </p:spPr>
      </p:sp>
      <p:sp>
        <p:nvSpPr>
          <p:cNvPr id="3" name="Notes Placeholder 2"/>
          <p:cNvSpPr>
            <a:spLocks noGrp="1"/>
          </p:cNvSpPr>
          <p:nvPr>
            <p:ph type="body" idx="1"/>
          </p:nvPr>
        </p:nvSpPr>
        <p:spPr/>
        <p:txBody>
          <a:bodyPr>
            <a:normAutofit fontScale="70000" lnSpcReduction="20000"/>
          </a:bodyPr>
          <a:lstStyle/>
          <a:p>
            <a:r>
              <a:rPr lang="en-US" dirty="0" smtClean="0"/>
              <a:t>Get</a:t>
            </a:r>
            <a:r>
              <a:rPr lang="en-US" baseline="0" dirty="0" smtClean="0"/>
              <a:t> them writing stories quickly, and give guidance to each team. This will be very difficult at first, but they will soon get the idea, and write lots of stories.</a:t>
            </a:r>
          </a:p>
          <a:p>
            <a:r>
              <a:rPr lang="en-US" baseline="0" dirty="0" smtClean="0"/>
              <a:t>Use Sharpies, index cards.</a:t>
            </a:r>
          </a:p>
          <a:p>
            <a:r>
              <a:rPr lang="en-US" baseline="0" dirty="0" smtClean="0"/>
              <a:t>Don</a:t>
            </a:r>
            <a:r>
              <a:rPr lang="fr-FR" baseline="0" dirty="0" smtClean="0"/>
              <a:t>’</a:t>
            </a:r>
            <a:r>
              <a:rPr lang="en-US" baseline="0" dirty="0" smtClean="0"/>
              <a:t>t worry about acceptance criteria yet</a:t>
            </a:r>
            <a:endParaRPr lang="en-US"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27</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Stories are the unit of work that gets measured, tracked, signed off.</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Let’s talk about …………</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writing stories</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planning with stories</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First the template </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a:t>
            </a:r>
          </a:p>
          <a:p>
            <a:r>
              <a:rPr lang="en-US" sz="1600" i="0" kern="1200" baseline="0" dirty="0" smtClean="0">
                <a:solidFill>
                  <a:schemeClr val="tx1"/>
                </a:solidFill>
                <a:latin typeface="+mn-lt"/>
                <a:ea typeface="ＭＳ Ｐゴシック" pitchFamily="-65" charset="-128"/>
                <a:cs typeface="Arial" charset="0"/>
              </a:rPr>
              <a:t>While we talked about Stories in an earlier module on The Agile Core, we didn’t talk much about the process and the practices. Since Stories are one of the key tools in an Agile project, we’re going to talk a bit about some of the techniques that will help you in writing stories and working with them as part of the planning process.</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Let’s start by reviewing the template for a user story.</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extLst>
      <p:ext uri="{BB962C8B-B14F-4D97-AF65-F5344CB8AC3E}">
        <p14:creationId xmlns:p14="http://schemas.microsoft.com/office/powerpoint/2010/main" val="2751715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1"/>
          <p:cNvSpPr>
            <a:spLocks noGrp="1" noRot="1" noChangeAspect="1" noChangeArrowheads="1"/>
          </p:cNvSpPr>
          <p:nvPr>
            <p:ph type="sldImg"/>
          </p:nvPr>
        </p:nvSpPr>
        <p:spPr>
          <a:solidFill>
            <a:srgbClr val="FFFFFF"/>
          </a:solidFill>
          <a:ln/>
        </p:spPr>
      </p:sp>
      <p:sp>
        <p:nvSpPr>
          <p:cNvPr id="16077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Have everybody form into 3 or 4 teams of 6 people</a:t>
            </a:r>
            <a:r>
              <a:rPr lang="en-US" baseline="0" dirty="0" smtClean="0"/>
              <a:t> or so. These will be the teams that work together through the rest of the workshop to build our Lego animals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pPr eaLnBrk="1" hangingPunct="1">
              <a:buFont typeface="Arial" pitchFamily="34" charset="0"/>
              <a:buChar char="•"/>
            </a:pPr>
            <a:r>
              <a:rPr lang="en-US" dirty="0" smtClean="0">
                <a:latin typeface="Arial" pitchFamily="34" charset="0"/>
              </a:rPr>
              <a:t>There</a:t>
            </a:r>
            <a:r>
              <a:rPr lang="en-US" baseline="0" dirty="0" smtClean="0">
                <a:latin typeface="Arial" pitchFamily="34" charset="0"/>
              </a:rPr>
              <a:t> are typically more than one path </a:t>
            </a:r>
          </a:p>
          <a:p>
            <a:pPr eaLnBrk="1" hangingPunct="1">
              <a:buFont typeface="Arial" pitchFamily="34" charset="0"/>
              <a:buChar char="•"/>
            </a:pPr>
            <a:r>
              <a:rPr lang="en-US" baseline="0" dirty="0" smtClean="0">
                <a:latin typeface="Arial" pitchFamily="34" charset="0"/>
              </a:rPr>
              <a:t>Try to think of them at this point.  Don’t worry about the results for each path.</a:t>
            </a:r>
          </a:p>
          <a:p>
            <a:pPr eaLnBrk="1" hangingPunct="1">
              <a:buFont typeface="Arial" pitchFamily="34" charset="0"/>
              <a:buChar char="•"/>
            </a:pPr>
            <a:r>
              <a:rPr lang="en-US" baseline="0" dirty="0" smtClean="0">
                <a:latin typeface="Arial" pitchFamily="34" charset="0"/>
              </a:rPr>
              <a:t>The more you identify up front, the better your estimate will be.</a:t>
            </a:r>
          </a:p>
          <a:p>
            <a:pPr eaLnBrk="1" hangingPunct="1">
              <a:buFont typeface="Arial" pitchFamily="34" charset="0"/>
              <a:buNone/>
            </a:pPr>
            <a:endParaRPr lang="en-US" dirty="0" smtClean="0">
              <a:latin typeface="Arial" pitchFamily="34" charset="0"/>
            </a:endParaRPr>
          </a:p>
          <a:p>
            <a:pPr eaLnBrk="1" hangingPunct="1">
              <a:buFont typeface="Arial" pitchFamily="34" charset="0"/>
              <a:buNone/>
            </a:pPr>
            <a:r>
              <a:rPr lang="en-US" dirty="0" smtClean="0">
                <a:latin typeface="Arial" pitchFamily="34" charset="0"/>
              </a:rPr>
              <a:t>Low: 1min</a:t>
            </a:r>
          </a:p>
          <a:p>
            <a:pPr eaLnBrk="1" hangingPunct="1">
              <a:buFont typeface="Arial" pitchFamily="34" charset="0"/>
              <a:buNone/>
            </a:pPr>
            <a:r>
              <a:rPr lang="en-US" dirty="0" smtClean="0">
                <a:latin typeface="Arial" pitchFamily="34" charset="0"/>
              </a:rPr>
              <a:t>High: 3min</a:t>
            </a:r>
          </a:p>
        </p:txBody>
      </p:sp>
      <p:sp>
        <p:nvSpPr>
          <p:cNvPr id="84996" name="Slide Number Placeholder 3"/>
          <p:cNvSpPr>
            <a:spLocks noGrp="1"/>
          </p:cNvSpPr>
          <p:nvPr>
            <p:ph type="sldNum" sz="quarter" idx="5"/>
          </p:nvPr>
        </p:nvSpPr>
        <p:spPr>
          <a:noFill/>
        </p:spPr>
        <p:txBody>
          <a:bodyPr/>
          <a:lstStyle/>
          <a:p>
            <a:fld id="{E5645A14-1204-4ECB-9204-04442A60DED7}" type="slidenum">
              <a:rPr lang="en-US" smtClean="0">
                <a:latin typeface="Arial" pitchFamily="34" charset="0"/>
              </a:rPr>
              <a:pPr/>
              <a:t>32</a:t>
            </a:fld>
            <a:endParaRPr lang="en-US" smtClean="0">
              <a:latin typeface="Arial" pitchFamily="34"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noGrp="1" noRot="1" noChangeAspect="1" noChangeArrowheads="1"/>
          </p:cNvSpPr>
          <p:nvPr>
            <p:ph type="sldImg"/>
          </p:nvPr>
        </p:nvSpPr>
        <p:spPr>
          <a:solidFill>
            <a:srgbClr val="FFFFFF"/>
          </a:solidFill>
          <a:ln/>
        </p:spPr>
      </p:sp>
      <p:sp>
        <p:nvSpPr>
          <p:cNvPr id="16281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a:ln/>
        </p:spPr>
      </p:sp>
      <p:sp>
        <p:nvSpPr>
          <p:cNvPr id="276483" name="Notes Placeholder 2"/>
          <p:cNvSpPr>
            <a:spLocks noGrp="1"/>
          </p:cNvSpPr>
          <p:nvPr>
            <p:ph type="body" idx="1"/>
          </p:nvPr>
        </p:nvSpPr>
        <p:spPr>
          <a:noFill/>
          <a:ln/>
        </p:spPr>
        <p:txBody>
          <a:bodyPr/>
          <a:lstStyle/>
          <a:p>
            <a:pPr>
              <a:buFont typeface="Arial" pitchFamily="34" charset="0"/>
              <a:buChar char="•"/>
            </a:pPr>
            <a:r>
              <a:rPr lang="en-US" dirty="0" smtClean="0">
                <a:latin typeface="Arial" pitchFamily="34" charset="0"/>
              </a:rPr>
              <a:t>This</a:t>
            </a:r>
            <a:r>
              <a:rPr lang="en-US" baseline="0" dirty="0" smtClean="0">
                <a:latin typeface="Arial" pitchFamily="34" charset="0"/>
              </a:rPr>
              <a:t> format is iteration level acceptance criteria </a:t>
            </a:r>
            <a:r>
              <a:rPr lang="en-US" baseline="0" dirty="0" err="1" smtClean="0">
                <a:latin typeface="Arial" pitchFamily="34" charset="0"/>
              </a:rPr>
              <a:t>vs</a:t>
            </a:r>
            <a:r>
              <a:rPr lang="en-US" baseline="0" dirty="0" smtClean="0">
                <a:latin typeface="Arial" pitchFamily="34" charset="0"/>
              </a:rPr>
              <a:t> Inception level.  </a:t>
            </a:r>
          </a:p>
          <a:p>
            <a:pPr>
              <a:buFont typeface="Arial" pitchFamily="34" charset="0"/>
              <a:buChar char="•"/>
            </a:pPr>
            <a:r>
              <a:rPr lang="en-US" baseline="0" dirty="0" smtClean="0">
                <a:latin typeface="Arial" pitchFamily="34" charset="0"/>
              </a:rPr>
              <a:t>Shows positive, alternate and bad paths.</a:t>
            </a:r>
          </a:p>
          <a:p>
            <a:pPr>
              <a:buFont typeface="Arial" pitchFamily="34" charset="0"/>
              <a:buChar char="•"/>
            </a:pPr>
            <a:r>
              <a:rPr lang="en-US" baseline="0" dirty="0" smtClean="0">
                <a:latin typeface="Arial" pitchFamily="34" charset="0"/>
              </a:rPr>
              <a:t>Talk through each one.</a:t>
            </a:r>
            <a:endParaRPr lang="en-US" dirty="0" smtClean="0">
              <a:latin typeface="Arial" pitchFamily="34" charset="0"/>
            </a:endParaRPr>
          </a:p>
          <a:p>
            <a:endParaRPr lang="en-US" dirty="0" smtClean="0">
              <a:latin typeface="Arial" pitchFamily="34" charset="0"/>
            </a:endParaRPr>
          </a:p>
          <a:p>
            <a:r>
              <a:rPr lang="en-US" dirty="0" smtClean="0">
                <a:latin typeface="Arial" pitchFamily="34" charset="0"/>
              </a:rPr>
              <a:t>Low: 3min</a:t>
            </a:r>
          </a:p>
          <a:p>
            <a:r>
              <a:rPr lang="en-US" dirty="0" smtClean="0">
                <a:latin typeface="Arial" pitchFamily="34" charset="0"/>
              </a:rPr>
              <a:t>High: 6min</a:t>
            </a:r>
          </a:p>
          <a:p>
            <a:r>
              <a:rPr lang="en-US" dirty="0" smtClean="0">
                <a:latin typeface="Arial" pitchFamily="34" charset="0"/>
              </a:rPr>
              <a:t>-----------------------------------------------------------------------</a:t>
            </a:r>
          </a:p>
          <a:p>
            <a:r>
              <a:rPr lang="en-US" dirty="0" smtClean="0">
                <a:latin typeface="Arial" pitchFamily="34" charset="0"/>
              </a:rPr>
              <a:t>Here</a:t>
            </a:r>
            <a:r>
              <a:rPr lang="en-US" baseline="0" dirty="0" smtClean="0">
                <a:latin typeface="Arial" pitchFamily="34" charset="0"/>
              </a:rPr>
              <a:t> we see a set of criteria for an Internet Banking story covering a range of positive, alternate and bad paths through the requirement.  As is expected, the positive paths map directly to the requirements as stated and assume everything is working as expected.</a:t>
            </a:r>
          </a:p>
          <a:p>
            <a:endParaRPr lang="en-US" dirty="0" smtClean="0">
              <a:latin typeface="Arial" pitchFamily="34" charset="0"/>
            </a:endParaRPr>
          </a:p>
          <a:p>
            <a:r>
              <a:rPr lang="en-US" dirty="0" smtClean="0">
                <a:latin typeface="Arial" pitchFamily="34" charset="0"/>
              </a:rPr>
              <a:t>The alternate path criteria describe non-standard ways to meet the desired outcome, which although may not be considered</a:t>
            </a:r>
            <a:r>
              <a:rPr lang="en-US" baseline="0" dirty="0" smtClean="0">
                <a:latin typeface="Arial" pitchFamily="34" charset="0"/>
              </a:rPr>
              <a:t> within the narrative of the story, are still reasonable to assume as usage patterns for the system.</a:t>
            </a:r>
          </a:p>
          <a:p>
            <a:endParaRPr lang="en-US" dirty="0" smtClean="0">
              <a:latin typeface="Arial" pitchFamily="34" charset="0"/>
            </a:endParaRPr>
          </a:p>
          <a:p>
            <a:r>
              <a:rPr lang="en-US" dirty="0" smtClean="0">
                <a:latin typeface="Arial" pitchFamily="34" charset="0"/>
              </a:rPr>
              <a:t>Bad path criteria describe situations in which the outcome cannot be achieved,</a:t>
            </a:r>
            <a:r>
              <a:rPr lang="en-US" baseline="0" dirty="0" smtClean="0">
                <a:latin typeface="Arial" pitchFamily="34" charset="0"/>
              </a:rPr>
              <a:t> in this case how the system would behave in the case of an internal error.</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5F172B1B-6D09-48E6-B962-BC98C64B9A06}" type="slidenum">
              <a:rPr lang="en-US" smtClean="0"/>
              <a:pPr>
                <a:defRPr/>
              </a:pPr>
              <a:t>34</a:t>
            </a:fld>
            <a:endParaRPr lang="en-US"/>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207963"/>
            <a:ext cx="4565650" cy="3425825"/>
          </a:xfrm>
        </p:spPr>
      </p:sp>
      <p:sp>
        <p:nvSpPr>
          <p:cNvPr id="3" name="Notes Placeholder 2"/>
          <p:cNvSpPr>
            <a:spLocks noGrp="1"/>
          </p:cNvSpPr>
          <p:nvPr>
            <p:ph type="body" idx="1"/>
          </p:nvPr>
        </p:nvSpPr>
        <p:spPr/>
        <p:txBody>
          <a:bodyPr>
            <a:normAutofit fontScale="70000" lnSpcReduction="20000"/>
          </a:bodyPr>
          <a:lstStyle/>
          <a:p>
            <a:r>
              <a:rPr lang="en-US" dirty="0" smtClean="0"/>
              <a:t>Using the stories they already wrote, have them develop acceptance criteria for some of these stories. Give them 15 minutes, meaning they will only developer acceptance criteria for a few stories.</a:t>
            </a:r>
          </a:p>
        </p:txBody>
      </p:sp>
      <p:sp>
        <p:nvSpPr>
          <p:cNvPr id="4" name="Slide Number Placeholder 3"/>
          <p:cNvSpPr>
            <a:spLocks noGrp="1"/>
          </p:cNvSpPr>
          <p:nvPr>
            <p:ph type="sldNum" sz="quarter" idx="10"/>
          </p:nvPr>
        </p:nvSpPr>
        <p:spPr/>
        <p:txBody>
          <a:bodyPr/>
          <a:lstStyle/>
          <a:p>
            <a:fld id="{1DEBFB40-968A-1045-893C-723D6C95B419}" type="slidenum">
              <a:rPr lang="en-AU" smtClean="0"/>
              <a:pPr/>
              <a:t>35</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we’ve done……</a:t>
            </a:r>
          </a:p>
          <a:p>
            <a:endParaRPr lang="en-US" dirty="0" smtClean="0"/>
          </a:p>
          <a:p>
            <a:pPr>
              <a:buFont typeface="Arial" pitchFamily="34" charset="0"/>
              <a:buChar char="•"/>
            </a:pPr>
            <a:r>
              <a:rPr lang="en-US" dirty="0" smtClean="0"/>
              <a:t>Seen how best</a:t>
            </a:r>
            <a:r>
              <a:rPr lang="en-US" baseline="0" dirty="0" smtClean="0"/>
              <a:t> practices address traditional project challenges</a:t>
            </a:r>
          </a:p>
          <a:p>
            <a:pPr>
              <a:buFont typeface="Arial" pitchFamily="34" charset="0"/>
              <a:buChar char="•"/>
            </a:pPr>
            <a:r>
              <a:rPr lang="en-US" baseline="0" dirty="0" smtClean="0"/>
              <a:t>Learned the process</a:t>
            </a:r>
          </a:p>
          <a:p>
            <a:pPr>
              <a:buFont typeface="Arial" pitchFamily="34" charset="0"/>
              <a:buChar char="•"/>
            </a:pPr>
            <a:r>
              <a:rPr lang="en-US" baseline="0" dirty="0" smtClean="0"/>
              <a:t>Met the team</a:t>
            </a:r>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techniques discussed here are similar</a:t>
            </a:r>
            <a:r>
              <a:rPr lang="en-US" baseline="0" dirty="0" smtClean="0"/>
              <a:t> to traditional analysis techniques.  </a:t>
            </a:r>
          </a:p>
          <a:p>
            <a:r>
              <a:rPr lang="en-US" baseline="0" dirty="0" smtClean="0"/>
              <a:t>Agile does them quicker and at a higher level.</a:t>
            </a:r>
          </a:p>
          <a:p>
            <a:r>
              <a:rPr lang="en-US" baseline="0" dirty="0" smtClean="0"/>
              <a:t>Agile uses index cards and post its and other fun office supplies to elicit and temporarily capture the data.</a:t>
            </a:r>
          </a:p>
          <a:p>
            <a:r>
              <a:rPr lang="en-US" baseline="0" dirty="0" smtClean="0"/>
              <a:t>Understand just enough to make an estimate.  </a:t>
            </a:r>
          </a:p>
          <a:p>
            <a:r>
              <a:rPr lang="en-US" baseline="0" dirty="0" smtClean="0"/>
              <a:t>Understand just enough to get a fully formed picture of the solution, but not every detail.</a:t>
            </a:r>
          </a:p>
          <a:p>
            <a:endParaRPr lang="en-US" dirty="0" smtClean="0"/>
          </a:p>
          <a:p>
            <a:r>
              <a:rPr lang="en-US" dirty="0" smtClean="0"/>
              <a:t>Low: 1min</a:t>
            </a:r>
          </a:p>
          <a:p>
            <a:r>
              <a:rPr lang="en-US" dirty="0" smtClean="0"/>
              <a:t>High: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Understand the differences between users of the same role.</a:t>
            </a:r>
            <a:r>
              <a:rPr lang="en-US" baseline="0" dirty="0" smtClean="0"/>
              <a:t>  </a:t>
            </a:r>
          </a:p>
          <a:p>
            <a:r>
              <a:rPr lang="en-US" baseline="0" dirty="0" smtClean="0"/>
              <a:t>Admin asst.</a:t>
            </a:r>
          </a:p>
          <a:p>
            <a:r>
              <a:rPr lang="en-US" baseline="0" dirty="0" smtClean="0"/>
              <a:t>Sales.  Manager, Sales folks.</a:t>
            </a:r>
          </a:p>
          <a:p>
            <a:r>
              <a:rPr lang="en-US" baseline="0" dirty="0" smtClean="0"/>
              <a:t>Is Customer a role we should track?</a:t>
            </a:r>
          </a:p>
          <a:p>
            <a:endParaRPr lang="en-US" baseline="0" dirty="0" smtClean="0"/>
          </a:p>
          <a:p>
            <a:r>
              <a:rPr lang="en-US" baseline="0" dirty="0" smtClean="0"/>
              <a:t>Low: 3min</a:t>
            </a:r>
          </a:p>
          <a:p>
            <a:r>
              <a:rPr lang="en-US" baseline="0" dirty="0" smtClean="0"/>
              <a:t>High: 6min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207963"/>
            <a:ext cx="4565650" cy="3425825"/>
          </a:xfrm>
        </p:spPr>
      </p:sp>
      <p:sp>
        <p:nvSpPr>
          <p:cNvPr id="3" name="Notes Placeholder 2"/>
          <p:cNvSpPr>
            <a:spLocks noGrp="1"/>
          </p:cNvSpPr>
          <p:nvPr>
            <p:ph type="body" idx="1"/>
          </p:nvPr>
        </p:nvSpPr>
        <p:spPr/>
        <p:txBody>
          <a:bodyPr>
            <a:normAutofit fontScale="70000" lnSpcReduction="20000"/>
          </a:bodyPr>
          <a:lstStyle/>
          <a:p>
            <a:pPr eaLnBrk="1" hangingPunct="1"/>
            <a:r>
              <a:rPr lang="en-US" dirty="0" smtClean="0"/>
              <a:t>Using a flip chart and whatever other materials, please provide the following</a:t>
            </a:r>
            <a:r>
              <a:rPr lang="en-US" baseline="0" dirty="0" smtClean="0"/>
              <a:t> information for your role.</a:t>
            </a:r>
          </a:p>
          <a:p>
            <a:pPr eaLnBrk="1" hangingPunct="1"/>
            <a:endParaRPr lang="en-US" baseline="0" dirty="0" smtClean="0"/>
          </a:p>
          <a:p>
            <a:pPr eaLnBrk="1" hangingPunct="1"/>
            <a:r>
              <a:rPr lang="en-US" baseline="0" dirty="0" smtClean="0"/>
              <a:t>Roles:</a:t>
            </a:r>
          </a:p>
          <a:p>
            <a:pPr eaLnBrk="1" hangingPunct="1"/>
            <a:r>
              <a:rPr lang="en-US" baseline="0" dirty="0" smtClean="0"/>
              <a:t>Managing Director</a:t>
            </a:r>
          </a:p>
          <a:p>
            <a:pPr eaLnBrk="1" hangingPunct="1"/>
            <a:r>
              <a:rPr lang="en-US" baseline="0" dirty="0" smtClean="0"/>
              <a:t>Administrative Assistant</a:t>
            </a:r>
          </a:p>
          <a:p>
            <a:pPr eaLnBrk="1" hangingPunct="1"/>
            <a:r>
              <a:rPr lang="en-US" baseline="0" dirty="0" smtClean="0"/>
              <a:t>Technology Manager</a:t>
            </a:r>
          </a:p>
          <a:p>
            <a:pPr eaLnBrk="1" hangingPunct="1"/>
            <a:r>
              <a:rPr lang="en-US" baseline="0" dirty="0" smtClean="0"/>
              <a:t>Sales Person</a:t>
            </a:r>
          </a:p>
          <a:p>
            <a:pPr eaLnBrk="1" hangingPunct="1"/>
            <a:r>
              <a:rPr lang="en-US" baseline="0" dirty="0" smtClean="0"/>
              <a:t>Sales Manager</a:t>
            </a:r>
          </a:p>
          <a:p>
            <a:pPr eaLnBrk="1" hangingPunct="1"/>
            <a:r>
              <a:rPr lang="en-US" baseline="0" dirty="0" smtClean="0"/>
              <a:t>Customer</a:t>
            </a:r>
          </a:p>
          <a:p>
            <a:pPr eaLnBrk="1" hangingPunct="1"/>
            <a:endParaRPr lang="en-US" dirty="0" smtClean="0"/>
          </a:p>
          <a:p>
            <a:r>
              <a:rPr lang="en-US" b="0" i="0" u="none" dirty="0" smtClean="0"/>
              <a:t>Low: 15min</a:t>
            </a:r>
          </a:p>
          <a:p>
            <a:r>
              <a:rPr lang="en-US" b="0" i="0" u="none" dirty="0" smtClean="0"/>
              <a:t>High: 30min</a:t>
            </a:r>
            <a:endParaRPr lang="en-US" b="0" i="0" u="none"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14</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Low: 1min</a:t>
            </a:r>
          </a:p>
          <a:p>
            <a:r>
              <a:rPr lang="en-US" dirty="0" smtClean="0"/>
              <a:t>High: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pPr>
              <a:buFont typeface="Arial" pitchFamily="34" charset="0"/>
              <a:buChar char="•"/>
            </a:pPr>
            <a:r>
              <a:rPr lang="en-US" dirty="0" smtClean="0"/>
              <a:t>We know what Roles</a:t>
            </a:r>
            <a:r>
              <a:rPr lang="en-US" baseline="0" dirty="0" smtClean="0"/>
              <a:t> need to use our software, </a:t>
            </a:r>
          </a:p>
          <a:p>
            <a:pPr>
              <a:buFont typeface="Arial" pitchFamily="34" charset="0"/>
              <a:buChar char="•"/>
            </a:pPr>
            <a:r>
              <a:rPr lang="en-US" baseline="0" dirty="0" smtClean="0"/>
              <a:t>but do we know the differences in the way different people of same role will use the system?</a:t>
            </a:r>
          </a:p>
          <a:p>
            <a:pPr>
              <a:buFont typeface="Arial" pitchFamily="34" charset="0"/>
              <a:buChar char="•"/>
            </a:pPr>
            <a:r>
              <a:rPr lang="en-US" baseline="0" dirty="0" smtClean="0"/>
              <a:t>It is people who use our software, not roles, so we need to consider the characteristics of these people as we design our solution</a:t>
            </a:r>
            <a:endParaRPr lang="en-US" dirty="0" smtClean="0"/>
          </a:p>
        </p:txBody>
      </p:sp>
      <p:sp>
        <p:nvSpPr>
          <p:cNvPr id="72708" name="Slide Number Placeholder 3"/>
          <p:cNvSpPr>
            <a:spLocks noGrp="1"/>
          </p:cNvSpPr>
          <p:nvPr>
            <p:ph type="sldNum" sz="quarter" idx="5"/>
          </p:nvPr>
        </p:nvSpPr>
        <p:spPr>
          <a:noFill/>
        </p:spPr>
        <p:txBody>
          <a:bodyPr/>
          <a:lstStyle/>
          <a:p>
            <a:fld id="{834931DE-0FAD-4E12-A9B2-80D800695786}" type="slidenum">
              <a:rPr lang="en-GB" smtClean="0"/>
              <a:pPr/>
              <a:t>16</a:t>
            </a:fld>
            <a:endParaRPr lang="en-GB" smtClean="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marL="342079" indent="-342079">
              <a:lnSpc>
                <a:spcPct val="80000"/>
              </a:lnSpc>
              <a:spcBef>
                <a:spcPct val="20000"/>
              </a:spcBef>
              <a:buClr>
                <a:schemeClr val="bg1"/>
              </a:buClr>
              <a:buFont typeface="Wingdings" pitchFamily="2" charset="2"/>
              <a:buChar char="§"/>
            </a:pPr>
            <a:r>
              <a:rPr lang="en-US" dirty="0" smtClean="0">
                <a:solidFill>
                  <a:schemeClr val="bg1"/>
                </a:solidFill>
              </a:rPr>
              <a:t>How many of you have heard of, worked with,</a:t>
            </a:r>
            <a:r>
              <a:rPr lang="en-US" baseline="0" dirty="0" smtClean="0">
                <a:solidFill>
                  <a:schemeClr val="bg1"/>
                </a:solidFill>
              </a:rPr>
              <a:t> created personae before?</a:t>
            </a:r>
            <a:endParaRPr lang="en-US" dirty="0" smtClean="0">
              <a:solidFill>
                <a:schemeClr val="bg1"/>
              </a:solidFill>
            </a:endParaRPr>
          </a:p>
          <a:p>
            <a:pPr marL="342079" indent="-342079">
              <a:lnSpc>
                <a:spcPct val="80000"/>
              </a:lnSpc>
              <a:spcBef>
                <a:spcPct val="20000"/>
              </a:spcBef>
              <a:buClr>
                <a:schemeClr val="bg1"/>
              </a:buClr>
              <a:buFont typeface="Wingdings" pitchFamily="2" charset="2"/>
              <a:buChar char="§"/>
            </a:pPr>
            <a:r>
              <a:rPr lang="en-US" dirty="0" smtClean="0">
                <a:solidFill>
                  <a:schemeClr val="bg1"/>
                </a:solidFill>
              </a:rPr>
              <a:t>You are not a user! </a:t>
            </a:r>
          </a:p>
          <a:p>
            <a:pPr marL="342079" indent="-342079">
              <a:lnSpc>
                <a:spcPct val="80000"/>
              </a:lnSpc>
              <a:spcBef>
                <a:spcPct val="20000"/>
              </a:spcBef>
              <a:buClr>
                <a:schemeClr val="bg1"/>
              </a:buClr>
              <a:buFont typeface="Wingdings" pitchFamily="2" charset="2"/>
              <a:buChar char="§"/>
            </a:pPr>
            <a:r>
              <a:rPr lang="en-US" dirty="0" smtClean="0">
                <a:solidFill>
                  <a:schemeClr val="bg1"/>
                </a:solidFill>
              </a:rPr>
              <a:t>Create personas to bring the users to life</a:t>
            </a:r>
          </a:p>
          <a:p>
            <a:pPr marL="342079" indent="-342079">
              <a:lnSpc>
                <a:spcPct val="80000"/>
              </a:lnSpc>
              <a:spcBef>
                <a:spcPct val="20000"/>
              </a:spcBef>
              <a:buClr>
                <a:schemeClr val="bg1"/>
              </a:buClr>
              <a:buFont typeface="Wingdings" pitchFamily="2" charset="2"/>
              <a:buChar char="§"/>
            </a:pPr>
            <a:r>
              <a:rPr lang="en-US" dirty="0" smtClean="0">
                <a:solidFill>
                  <a:srgbClr val="FFFFFF"/>
                </a:solidFill>
              </a:rPr>
              <a:t>Fictional name, not Customer 1, but Ryan Green</a:t>
            </a:r>
            <a:endParaRPr lang="en-US" dirty="0" smtClean="0">
              <a:solidFill>
                <a:schemeClr val="bg1"/>
              </a:solidFill>
            </a:endParaRPr>
          </a:p>
          <a:p>
            <a:pPr marL="342079" indent="-342079">
              <a:lnSpc>
                <a:spcPct val="80000"/>
              </a:lnSpc>
              <a:spcBef>
                <a:spcPct val="20000"/>
              </a:spcBef>
              <a:buClr>
                <a:schemeClr val="bg1"/>
              </a:buClr>
              <a:buFont typeface="Wingdings" pitchFamily="2" charset="2"/>
              <a:buChar char="§"/>
            </a:pPr>
            <a:r>
              <a:rPr lang="en-US" b="1" dirty="0" smtClean="0">
                <a:solidFill>
                  <a:schemeClr val="bg1"/>
                </a:solidFill>
              </a:rPr>
              <a:t>Personas are about behavior patterns </a:t>
            </a:r>
            <a:r>
              <a:rPr lang="en-US" dirty="0" smtClean="0">
                <a:solidFill>
                  <a:schemeClr val="bg1"/>
                </a:solidFill>
              </a:rPr>
              <a:t>– they are not job descriptions</a:t>
            </a:r>
          </a:p>
          <a:p>
            <a:pPr marL="342079" indent="-342079">
              <a:lnSpc>
                <a:spcPct val="80000"/>
              </a:lnSpc>
              <a:spcBef>
                <a:spcPct val="20000"/>
              </a:spcBef>
              <a:buClr>
                <a:schemeClr val="bg1"/>
              </a:buClr>
              <a:buFont typeface="Wingdings" pitchFamily="2" charset="2"/>
              <a:buChar char="§"/>
            </a:pPr>
            <a:r>
              <a:rPr lang="en-US" dirty="0" smtClean="0">
                <a:solidFill>
                  <a:schemeClr val="bg1"/>
                </a:solidFill>
              </a:rPr>
              <a:t>They act as a frame of reference throughout the Inception and development.  </a:t>
            </a:r>
            <a:r>
              <a:rPr lang="en-US" b="1" dirty="0" smtClean="0">
                <a:solidFill>
                  <a:schemeClr val="bg1"/>
                </a:solidFill>
              </a:rPr>
              <a:t>“How would Ron feel about this?”</a:t>
            </a:r>
          </a:p>
          <a:p>
            <a:pPr marL="342079" indent="-342079">
              <a:lnSpc>
                <a:spcPct val="80000"/>
              </a:lnSpc>
              <a:spcBef>
                <a:spcPct val="20000"/>
              </a:spcBef>
              <a:buClr>
                <a:schemeClr val="bg1"/>
              </a:buClr>
              <a:buFont typeface="Wingdings" pitchFamily="2" charset="2"/>
              <a:buChar char="§"/>
            </a:pPr>
            <a:r>
              <a:rPr lang="en-US" dirty="0" smtClean="0">
                <a:solidFill>
                  <a:schemeClr val="bg1"/>
                </a:solidFill>
              </a:rPr>
              <a:t>Use pictures to help the team see the personas as real people</a:t>
            </a:r>
          </a:p>
          <a:p>
            <a:endParaRPr lang="en-US" dirty="0" smtClean="0"/>
          </a:p>
          <a:p>
            <a:r>
              <a:rPr lang="en-US" dirty="0" smtClean="0"/>
              <a:t>Original bullets:</a:t>
            </a:r>
          </a:p>
          <a:p>
            <a:endParaRPr lang="en-US" dirty="0" smtClean="0"/>
          </a:p>
          <a:p>
            <a:pPr eaLnBrk="1" hangingPunct="1"/>
            <a:r>
              <a:rPr lang="en-US" dirty="0" smtClean="0"/>
              <a:t>An archetype, representation or profile of our end-users</a:t>
            </a:r>
          </a:p>
          <a:p>
            <a:pPr eaLnBrk="1" hangingPunct="1"/>
            <a:r>
              <a:rPr lang="en-US" dirty="0" smtClean="0"/>
              <a:t>A description of our end-users that includes:</a:t>
            </a:r>
          </a:p>
          <a:p>
            <a:pPr lvl="1" eaLnBrk="1" hangingPunct="1"/>
            <a:r>
              <a:rPr lang="en-US" dirty="0" smtClean="0"/>
              <a:t>An overview of their role and their goals</a:t>
            </a:r>
          </a:p>
          <a:p>
            <a:pPr lvl="1" eaLnBrk="1" hangingPunct="1"/>
            <a:r>
              <a:rPr lang="en-US" dirty="0" smtClean="0"/>
              <a:t>Details of key characteristics</a:t>
            </a:r>
          </a:p>
          <a:p>
            <a:pPr lvl="1" eaLnBrk="1" hangingPunct="1"/>
            <a:r>
              <a:rPr lang="en-US" dirty="0" smtClean="0"/>
              <a:t>A name and a photo that give a human touch</a:t>
            </a:r>
          </a:p>
          <a:p>
            <a:pPr eaLnBrk="1" hangingPunct="1"/>
            <a:r>
              <a:rPr lang="en-US" dirty="0" smtClean="0"/>
              <a:t>A reference document to focus future discussion and debate </a:t>
            </a:r>
          </a:p>
          <a:p>
            <a:endParaRPr lang="en-US" dirty="0" smtClean="0"/>
          </a:p>
          <a:p>
            <a:r>
              <a:rPr lang="en-US" dirty="0" smtClean="0"/>
              <a:t>Low: 2min</a:t>
            </a:r>
          </a:p>
          <a:p>
            <a:r>
              <a:rPr lang="en-US" dirty="0" smtClean="0"/>
              <a:t>High: 5min</a:t>
            </a:r>
          </a:p>
        </p:txBody>
      </p:sp>
      <p:sp>
        <p:nvSpPr>
          <p:cNvPr id="73732" name="Slide Number Placeholder 3"/>
          <p:cNvSpPr>
            <a:spLocks noGrp="1"/>
          </p:cNvSpPr>
          <p:nvPr>
            <p:ph type="sldNum" sz="quarter" idx="5"/>
          </p:nvPr>
        </p:nvSpPr>
        <p:spPr>
          <a:noFill/>
        </p:spPr>
        <p:txBody>
          <a:bodyPr/>
          <a:lstStyle/>
          <a:p>
            <a:fld id="{0C13748D-B3E9-4E8D-863B-818FDEA14427}" type="slidenum">
              <a:rPr lang="en-GB" smtClean="0"/>
              <a:pPr/>
              <a:t>17</a:t>
            </a:fld>
            <a:endParaRPr lang="en-GB" smtClean="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FF9900"/>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FF6600"/>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extLst>
      <p:ext uri="{BB962C8B-B14F-4D97-AF65-F5344CB8AC3E}">
        <p14:creationId xmlns:p14="http://schemas.microsoft.com/office/powerpoint/2010/main" val="3950603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spTree>
    <p:extLst>
      <p:ext uri="{BB962C8B-B14F-4D97-AF65-F5344CB8AC3E}">
        <p14:creationId xmlns:p14="http://schemas.microsoft.com/office/powerpoint/2010/main" val="33617502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10"/>
          <p:cNvSpPr>
            <a:spLocks noGrp="1" noChangeArrowheads="1"/>
          </p:cNvSpPr>
          <p:nvPr>
            <p:ph type="sldNum" sz="quarter" idx="10"/>
          </p:nvPr>
        </p:nvSpPr>
        <p:spPr>
          <a:xfrm>
            <a:off x="6440488" y="6472238"/>
            <a:ext cx="2133600" cy="188912"/>
          </a:xfrm>
          <a:prstGeom prst="rect">
            <a:avLst/>
          </a:prstGeom>
          <a:ln/>
        </p:spPr>
        <p:txBody>
          <a:bodyPr/>
          <a:lstStyle>
            <a:lvl1pPr>
              <a:defRPr/>
            </a:lvl1pPr>
          </a:lstStyle>
          <a:p>
            <a:fld id="{0AD1E11C-233D-D641-8486-E64956BA342C}" type="slidenum">
              <a:rPr lang="en-US" smtClean="0"/>
              <a:pPr/>
              <a:t>‹#›</a:t>
            </a:fld>
            <a:endParaRPr lang="en-US"/>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FF9900"/>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FF6600"/>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extLst>
      <p:ext uri="{BB962C8B-B14F-4D97-AF65-F5344CB8AC3E}">
        <p14:creationId xmlns:p14="http://schemas.microsoft.com/office/powerpoint/2010/main" val="100148698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transition xmlns:p14="http://schemas.microsoft.com/office/powerpoint/2010/main" spd="slow">
    <p:fade thruBlk="1"/>
  </p:transition>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wmf"/><Relationship Id="rId5" Type="http://schemas.openxmlformats.org/officeDocument/2006/relationships/image" Target="../media/image23.wmf"/><Relationship Id="rId6" Type="http://schemas.openxmlformats.org/officeDocument/2006/relationships/image" Target="../media/image24.wmf"/><Relationship Id="rId7" Type="http://schemas.openxmlformats.org/officeDocument/2006/relationships/image" Target="../media/image25.wmf"/><Relationship Id="rId8" Type="http://schemas.openxmlformats.org/officeDocument/2006/relationships/image" Target="../media/image26.wm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dannorth.net/introducing-bd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wmf"/><Relationship Id="rId5" Type="http://schemas.openxmlformats.org/officeDocument/2006/relationships/image" Target="../media/image19.png"/><Relationship Id="rId6" Type="http://schemas.openxmlformats.org/officeDocument/2006/relationships/image" Target="../media/image20.wmf"/><Relationship Id="rId1" Type="http://schemas.openxmlformats.org/officeDocument/2006/relationships/slideLayout" Target="../slideLayouts/slideLayout2.xml"/><Relationship Id="rId2" Type="http://schemas.openxmlformats.org/officeDocument/2006/relationships/image" Target="../media/image16.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Define the Project</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62206228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a:latin typeface="Arial" charset="0"/>
              </a:rPr>
              <a:t>Our New Product</a:t>
            </a:r>
          </a:p>
        </p:txBody>
      </p:sp>
      <p:sp>
        <p:nvSpPr>
          <p:cNvPr id="57347" name="Rectangle 3"/>
          <p:cNvSpPr>
            <a:spLocks noGrp="1" noChangeArrowheads="1"/>
          </p:cNvSpPr>
          <p:nvPr>
            <p:ph type="body" idx="1"/>
          </p:nvPr>
        </p:nvSpPr>
        <p:spPr/>
        <p:txBody>
          <a:bodyPr>
            <a:normAutofit fontScale="77500" lnSpcReduction="20000"/>
          </a:bodyPr>
          <a:lstStyle/>
          <a:p>
            <a:pPr eaLnBrk="1" hangingPunct="1"/>
            <a:r>
              <a:rPr lang="en-US" dirty="0" smtClean="0">
                <a:latin typeface="Arial" charset="0"/>
              </a:rPr>
              <a:t>All the animals are becoming extinct, so you must design and build a replacement animal</a:t>
            </a:r>
            <a:endParaRPr lang="en-US" dirty="0">
              <a:latin typeface="Arial" charset="0"/>
            </a:endParaRPr>
          </a:p>
          <a:p>
            <a:pPr eaLnBrk="1" hangingPunct="1"/>
            <a:r>
              <a:rPr lang="en-US" dirty="0" smtClean="0">
                <a:latin typeface="Arial" charset="0"/>
              </a:rPr>
              <a:t>It must be able to fly</a:t>
            </a:r>
          </a:p>
          <a:p>
            <a:pPr eaLnBrk="1" hangingPunct="1"/>
            <a:r>
              <a:rPr lang="en-US" dirty="0" smtClean="0">
                <a:latin typeface="Arial" charset="0"/>
              </a:rPr>
              <a:t>It should do something to benefit mankind</a:t>
            </a:r>
          </a:p>
          <a:p>
            <a:pPr eaLnBrk="1" hangingPunct="1"/>
            <a:r>
              <a:rPr lang="en-US" dirty="0" smtClean="0">
                <a:latin typeface="Arial" charset="0"/>
              </a:rPr>
              <a:t>As </a:t>
            </a:r>
            <a:r>
              <a:rPr lang="en-US" dirty="0">
                <a:latin typeface="Arial" charset="0"/>
              </a:rPr>
              <a:t>a team, decide what your </a:t>
            </a:r>
            <a:r>
              <a:rPr lang="en-US" dirty="0" smtClean="0">
                <a:latin typeface="Arial" charset="0"/>
              </a:rPr>
              <a:t>animal will </a:t>
            </a:r>
            <a:r>
              <a:rPr lang="en-US" dirty="0">
                <a:latin typeface="Arial" charset="0"/>
              </a:rPr>
              <a:t>be</a:t>
            </a:r>
          </a:p>
          <a:p>
            <a:pPr eaLnBrk="1" hangingPunct="1"/>
            <a:r>
              <a:rPr lang="en-US" dirty="0">
                <a:latin typeface="Arial" charset="0"/>
              </a:rPr>
              <a:t>Name your </a:t>
            </a:r>
            <a:r>
              <a:rPr lang="en-US" dirty="0" smtClean="0">
                <a:latin typeface="Arial" charset="0"/>
              </a:rPr>
              <a:t>animal</a:t>
            </a:r>
            <a:endParaRPr lang="en-US" dirty="0">
              <a:latin typeface="Arial" charset="0"/>
            </a:endParaRPr>
          </a:p>
          <a:p>
            <a:pPr eaLnBrk="1" hangingPunct="1"/>
            <a:r>
              <a:rPr lang="en-US" dirty="0">
                <a:latin typeface="Arial" charset="0"/>
              </a:rPr>
              <a:t>Develop a </a:t>
            </a:r>
            <a:r>
              <a:rPr lang="en-US" dirty="0" smtClean="0">
                <a:latin typeface="Arial" charset="0"/>
              </a:rPr>
              <a:t>vision for the animal, and how you will ensure its survival</a:t>
            </a:r>
          </a:p>
          <a:p>
            <a:pPr lvl="1"/>
            <a:r>
              <a:rPr lang="en-US" dirty="0" smtClean="0">
                <a:latin typeface="Arial" charset="0"/>
              </a:rPr>
              <a:t>Where will it live?</a:t>
            </a:r>
          </a:p>
          <a:p>
            <a:pPr lvl="1"/>
            <a:r>
              <a:rPr lang="en-US" dirty="0" smtClean="0">
                <a:latin typeface="Arial" charset="0"/>
              </a:rPr>
              <a:t>Will it have children?</a:t>
            </a:r>
          </a:p>
          <a:p>
            <a:pPr lvl="1"/>
            <a:r>
              <a:rPr lang="en-US" dirty="0" smtClean="0">
                <a:latin typeface="Arial" charset="0"/>
              </a:rPr>
              <a:t>Who will look after it?</a:t>
            </a:r>
            <a:endParaRPr lang="en-US" dirty="0">
              <a:latin typeface="Arial" charset="0"/>
            </a:endParaRPr>
          </a:p>
          <a:p>
            <a:pPr eaLnBrk="1" hangingPunct="1"/>
            <a:endParaRPr lang="en-US" dirty="0">
              <a:latin typeface="Arial" charset="0"/>
            </a:endParaRPr>
          </a:p>
        </p:txBody>
      </p:sp>
    </p:spTree>
    <p:extLst>
      <p:ext uri="{BB962C8B-B14F-4D97-AF65-F5344CB8AC3E}">
        <p14:creationId xmlns:p14="http://schemas.microsoft.com/office/powerpoint/2010/main" val="254325754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Announcing our plans</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Develop a vision for your animal</a:t>
            </a:r>
          </a:p>
          <a:p>
            <a:pPr lvl="1"/>
            <a:r>
              <a:rPr lang="en-US" dirty="0" smtClean="0"/>
              <a:t>What type of animal will it be?</a:t>
            </a:r>
          </a:p>
          <a:p>
            <a:pPr lvl="1"/>
            <a:r>
              <a:rPr lang="en-US" dirty="0" smtClean="0"/>
              <a:t>Breeding plans</a:t>
            </a:r>
          </a:p>
          <a:p>
            <a:pPr lvl="1"/>
            <a:r>
              <a:rPr lang="en-US" dirty="0" smtClean="0"/>
              <a:t>Care and development</a:t>
            </a:r>
          </a:p>
          <a:p>
            <a:pPr lvl="1"/>
            <a:r>
              <a:rPr lang="en-US" dirty="0" smtClean="0"/>
              <a:t>Where will it live?</a:t>
            </a:r>
          </a:p>
          <a:p>
            <a:pPr lvl="1"/>
            <a:r>
              <a:rPr lang="en-US" dirty="0" smtClean="0"/>
              <a:t>What will you call it?</a:t>
            </a:r>
          </a:p>
          <a:p>
            <a:endParaRPr lang="en-US" dirty="0" smtClean="0"/>
          </a:p>
          <a:p>
            <a:pPr marL="0" indent="0">
              <a:buNone/>
            </a:pPr>
            <a:endParaRPr lang="en-US" dirty="0"/>
          </a:p>
        </p:txBody>
      </p:sp>
    </p:spTree>
    <p:extLst>
      <p:ext uri="{BB962C8B-B14F-4D97-AF65-F5344CB8AC3E}">
        <p14:creationId xmlns:p14="http://schemas.microsoft.com/office/powerpoint/2010/main" val="35544853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Roles &amp; Goals</a:t>
            </a:r>
            <a:endParaRPr lang="en-US" dirty="0"/>
          </a:p>
        </p:txBody>
      </p:sp>
    </p:spTree>
    <p:extLst>
      <p:ext uri="{BB962C8B-B14F-4D97-AF65-F5344CB8AC3E}">
        <p14:creationId xmlns:p14="http://schemas.microsoft.com/office/powerpoint/2010/main" val="1087841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and Goals</a:t>
            </a:r>
            <a:endParaRPr lang="en-US" dirty="0"/>
          </a:p>
        </p:txBody>
      </p:sp>
      <p:sp>
        <p:nvSpPr>
          <p:cNvPr id="5" name="Rectangle 3"/>
          <p:cNvSpPr>
            <a:spLocks noChangeArrowheads="1"/>
          </p:cNvSpPr>
          <p:nvPr/>
        </p:nvSpPr>
        <p:spPr bwMode="gray">
          <a:xfrm>
            <a:off x="2971800" y="1219200"/>
            <a:ext cx="1727200" cy="381000"/>
          </a:xfrm>
          <a:prstGeom prst="rect">
            <a:avLst/>
          </a:prstGeom>
          <a:noFill/>
          <a:ln w="12700">
            <a:noFill/>
            <a:miter lim="800000"/>
            <a:headEnd/>
            <a:tailEnd/>
          </a:ln>
        </p:spPr>
        <p:txBody>
          <a:bodyPr lIns="90488" tIns="44450" rIns="90488" bIns="44450"/>
          <a:lstStyle/>
          <a:p>
            <a:pPr marL="342900" indent="-342900" eaLnBrk="0" hangingPunct="0">
              <a:spcBef>
                <a:spcPct val="20000"/>
              </a:spcBef>
              <a:buClr>
                <a:schemeClr val="bg1"/>
              </a:buClr>
              <a:buFont typeface="Wingdings" pitchFamily="2" charset="2"/>
              <a:buNone/>
            </a:pPr>
            <a:r>
              <a:rPr lang="en-GB" sz="1200" b="1" i="1" dirty="0">
                <a:latin typeface="Tahoma" pitchFamily="34" charset="0"/>
              </a:rPr>
              <a:t>What do I want to do?</a:t>
            </a:r>
          </a:p>
        </p:txBody>
      </p:sp>
      <p:sp>
        <p:nvSpPr>
          <p:cNvPr id="6" name="Rectangle 4"/>
          <p:cNvSpPr>
            <a:spLocks noChangeArrowheads="1"/>
          </p:cNvSpPr>
          <p:nvPr/>
        </p:nvSpPr>
        <p:spPr bwMode="gray">
          <a:xfrm>
            <a:off x="5308600" y="1219200"/>
            <a:ext cx="2159000" cy="381000"/>
          </a:xfrm>
          <a:prstGeom prst="rect">
            <a:avLst/>
          </a:prstGeom>
          <a:noFill/>
          <a:ln w="12700">
            <a:noFill/>
            <a:miter lim="800000"/>
            <a:headEnd/>
            <a:tailEnd/>
          </a:ln>
        </p:spPr>
        <p:txBody>
          <a:bodyPr lIns="90488" tIns="44450" rIns="0" bIns="44450"/>
          <a:lstStyle/>
          <a:p>
            <a:pPr algn="ctr" eaLnBrk="0" hangingPunct="0">
              <a:spcBef>
                <a:spcPct val="20000"/>
              </a:spcBef>
              <a:buClr>
                <a:schemeClr val="bg1"/>
              </a:buClr>
              <a:buFont typeface="Wingdings" pitchFamily="2" charset="2"/>
              <a:buNone/>
            </a:pPr>
            <a:r>
              <a:rPr lang="en-GB" sz="1200" b="1" i="1" dirty="0">
                <a:latin typeface="Tahoma" pitchFamily="34" charset="0"/>
              </a:rPr>
              <a:t>How will you support my goals?</a:t>
            </a:r>
          </a:p>
        </p:txBody>
      </p:sp>
      <p:sp>
        <p:nvSpPr>
          <p:cNvPr id="7" name="Rectangle 8"/>
          <p:cNvSpPr>
            <a:spLocks noChangeArrowheads="1"/>
          </p:cNvSpPr>
          <p:nvPr/>
        </p:nvSpPr>
        <p:spPr bwMode="gray">
          <a:xfrm>
            <a:off x="533400" y="1295400"/>
            <a:ext cx="1408113" cy="381000"/>
          </a:xfrm>
          <a:prstGeom prst="rect">
            <a:avLst/>
          </a:prstGeom>
          <a:noFill/>
          <a:ln w="12700">
            <a:noFill/>
            <a:miter lim="800000"/>
            <a:headEnd/>
            <a:tailEnd/>
          </a:ln>
        </p:spPr>
        <p:txBody>
          <a:bodyPr lIns="90488" tIns="44450" rIns="90488" bIns="44450"/>
          <a:lstStyle/>
          <a:p>
            <a:pPr marL="342900" indent="-342900" eaLnBrk="0" hangingPunct="0">
              <a:spcBef>
                <a:spcPct val="20000"/>
              </a:spcBef>
              <a:buClr>
                <a:schemeClr val="bg1"/>
              </a:buClr>
              <a:buFont typeface="Wingdings" pitchFamily="2" charset="2"/>
              <a:buNone/>
            </a:pPr>
            <a:r>
              <a:rPr lang="en-GB" sz="1200" b="1" i="1" dirty="0">
                <a:latin typeface="Tahoma" pitchFamily="34" charset="0"/>
              </a:rPr>
              <a:t>Who am I?</a:t>
            </a:r>
          </a:p>
        </p:txBody>
      </p:sp>
      <p:sp>
        <p:nvSpPr>
          <p:cNvPr id="9" name="Text Box 9"/>
          <p:cNvSpPr txBox="1">
            <a:spLocks noChangeArrowheads="1"/>
          </p:cNvSpPr>
          <p:nvPr/>
        </p:nvSpPr>
        <p:spPr bwMode="auto">
          <a:xfrm>
            <a:off x="228600" y="18288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Managing Director </a:t>
            </a:r>
            <a:endParaRPr lang="en-GB" sz="1200" dirty="0">
              <a:latin typeface="Tahoma" pitchFamily="34" charset="0"/>
            </a:endParaRPr>
          </a:p>
        </p:txBody>
      </p:sp>
      <p:sp>
        <p:nvSpPr>
          <p:cNvPr id="10" name="Rectangle 10"/>
          <p:cNvSpPr>
            <a:spLocks noChangeArrowheads="1"/>
          </p:cNvSpPr>
          <p:nvPr/>
        </p:nvSpPr>
        <p:spPr bwMode="auto">
          <a:xfrm>
            <a:off x="2819400" y="1828800"/>
            <a:ext cx="2005013" cy="585842"/>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“I’d like to easily see the status of Customers’ invoices”</a:t>
            </a:r>
            <a:endParaRPr lang="en-GB" sz="1200" dirty="0">
              <a:latin typeface="Tahoma" pitchFamily="34" charset="0"/>
            </a:endParaRPr>
          </a:p>
        </p:txBody>
      </p:sp>
      <p:sp>
        <p:nvSpPr>
          <p:cNvPr id="11" name="Rectangle 11"/>
          <p:cNvSpPr>
            <a:spLocks noChangeArrowheads="1"/>
          </p:cNvSpPr>
          <p:nvPr/>
        </p:nvSpPr>
        <p:spPr bwMode="gray">
          <a:xfrm>
            <a:off x="5410200" y="1828800"/>
            <a:ext cx="2006600" cy="6096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online information regarding Customers’ accounts.</a:t>
            </a:r>
            <a:endParaRPr lang="en-GB" sz="1200" dirty="0">
              <a:latin typeface="Tahoma" pitchFamily="34" charset="0"/>
            </a:endParaRPr>
          </a:p>
        </p:txBody>
      </p:sp>
      <p:sp>
        <p:nvSpPr>
          <p:cNvPr id="20" name="Text Box 9"/>
          <p:cNvSpPr txBox="1">
            <a:spLocks noChangeArrowheads="1"/>
          </p:cNvSpPr>
          <p:nvPr/>
        </p:nvSpPr>
        <p:spPr bwMode="auto">
          <a:xfrm>
            <a:off x="228600" y="26670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Administrative Assistant</a:t>
            </a:r>
            <a:endParaRPr lang="en-GB" sz="1200" dirty="0">
              <a:latin typeface="Tahoma" pitchFamily="34" charset="0"/>
            </a:endParaRPr>
          </a:p>
        </p:txBody>
      </p:sp>
      <p:sp>
        <p:nvSpPr>
          <p:cNvPr id="21" name="Rectangle 10"/>
          <p:cNvSpPr>
            <a:spLocks noChangeArrowheads="1"/>
          </p:cNvSpPr>
          <p:nvPr/>
        </p:nvSpPr>
        <p:spPr bwMode="auto">
          <a:xfrm>
            <a:off x="2819400" y="2667000"/>
            <a:ext cx="2005013" cy="585842"/>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 I need to generate a lot more letters than I do today”</a:t>
            </a:r>
            <a:endParaRPr lang="en-GB" sz="1200" dirty="0">
              <a:latin typeface="Tahoma" pitchFamily="34" charset="0"/>
            </a:endParaRPr>
          </a:p>
        </p:txBody>
      </p:sp>
      <p:sp>
        <p:nvSpPr>
          <p:cNvPr id="22" name="Rectangle 11"/>
          <p:cNvSpPr>
            <a:spLocks noChangeArrowheads="1"/>
          </p:cNvSpPr>
          <p:nvPr/>
        </p:nvSpPr>
        <p:spPr bwMode="gray">
          <a:xfrm>
            <a:off x="5410200" y="2667000"/>
            <a:ext cx="2006600" cy="6096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an automated approach to letter generation.</a:t>
            </a:r>
            <a:endParaRPr lang="en-GB" sz="1200" dirty="0">
              <a:latin typeface="Tahoma" pitchFamily="34" charset="0"/>
            </a:endParaRPr>
          </a:p>
        </p:txBody>
      </p:sp>
      <p:sp>
        <p:nvSpPr>
          <p:cNvPr id="27" name="Text Box 9"/>
          <p:cNvSpPr txBox="1">
            <a:spLocks noChangeArrowheads="1"/>
          </p:cNvSpPr>
          <p:nvPr/>
        </p:nvSpPr>
        <p:spPr bwMode="auto">
          <a:xfrm>
            <a:off x="228600" y="35052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Technology Manager</a:t>
            </a:r>
            <a:endParaRPr lang="en-GB" sz="1200" dirty="0">
              <a:latin typeface="Tahoma" pitchFamily="34" charset="0"/>
            </a:endParaRPr>
          </a:p>
        </p:txBody>
      </p:sp>
      <p:sp>
        <p:nvSpPr>
          <p:cNvPr id="28" name="Text Box 9"/>
          <p:cNvSpPr txBox="1">
            <a:spLocks noChangeArrowheads="1"/>
          </p:cNvSpPr>
          <p:nvPr/>
        </p:nvSpPr>
        <p:spPr bwMode="auto">
          <a:xfrm>
            <a:off x="228600" y="43434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Sales</a:t>
            </a:r>
            <a:endParaRPr lang="en-GB" sz="1200" dirty="0">
              <a:latin typeface="Tahoma" pitchFamily="34" charset="0"/>
            </a:endParaRPr>
          </a:p>
        </p:txBody>
      </p:sp>
      <p:sp>
        <p:nvSpPr>
          <p:cNvPr id="32" name="Rectangle 10"/>
          <p:cNvSpPr>
            <a:spLocks noChangeArrowheads="1"/>
          </p:cNvSpPr>
          <p:nvPr/>
        </p:nvSpPr>
        <p:spPr bwMode="auto">
          <a:xfrm>
            <a:off x="2819400" y="3505200"/>
            <a:ext cx="2005013" cy="419642"/>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 I want to easily support all users”</a:t>
            </a:r>
            <a:endParaRPr lang="en-GB" sz="1200" dirty="0">
              <a:latin typeface="Tahoma" pitchFamily="34" charset="0"/>
            </a:endParaRPr>
          </a:p>
        </p:txBody>
      </p:sp>
      <p:sp>
        <p:nvSpPr>
          <p:cNvPr id="33" name="Rectangle 11"/>
          <p:cNvSpPr>
            <a:spLocks noChangeArrowheads="1"/>
          </p:cNvSpPr>
          <p:nvPr/>
        </p:nvSpPr>
        <p:spPr bwMode="gray">
          <a:xfrm>
            <a:off x="5410200" y="3505200"/>
            <a:ext cx="2006600" cy="6096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a solution in a language I can support.</a:t>
            </a:r>
            <a:endParaRPr lang="en-GB" sz="1200" dirty="0">
              <a:latin typeface="Tahoma" pitchFamily="34" charset="0"/>
            </a:endParaRPr>
          </a:p>
        </p:txBody>
      </p:sp>
      <p:sp>
        <p:nvSpPr>
          <p:cNvPr id="34" name="Rectangle 10"/>
          <p:cNvSpPr>
            <a:spLocks noChangeArrowheads="1"/>
          </p:cNvSpPr>
          <p:nvPr/>
        </p:nvSpPr>
        <p:spPr bwMode="auto">
          <a:xfrm>
            <a:off x="2819400" y="4343400"/>
            <a:ext cx="2005013" cy="585842"/>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 I want to be able to sign on more customers with confidence.</a:t>
            </a:r>
            <a:endParaRPr lang="en-GB" sz="1200" dirty="0">
              <a:latin typeface="Tahoma" pitchFamily="34" charset="0"/>
            </a:endParaRPr>
          </a:p>
        </p:txBody>
      </p:sp>
      <p:sp>
        <p:nvSpPr>
          <p:cNvPr id="35" name="Rectangle 11"/>
          <p:cNvSpPr>
            <a:spLocks noChangeArrowheads="1"/>
          </p:cNvSpPr>
          <p:nvPr/>
        </p:nvSpPr>
        <p:spPr bwMode="gray">
          <a:xfrm>
            <a:off x="5410200" y="4343400"/>
            <a:ext cx="2006600" cy="9144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a  system that can accommodate additional customers with the quality service.</a:t>
            </a:r>
            <a:endParaRPr lang="en-GB" sz="1200" dirty="0">
              <a:latin typeface="Tahoma" pitchFamily="34" charset="0"/>
            </a:endParaRPr>
          </a:p>
        </p:txBody>
      </p:sp>
      <p:sp>
        <p:nvSpPr>
          <p:cNvPr id="39" name="Text Box 9"/>
          <p:cNvSpPr txBox="1">
            <a:spLocks noChangeArrowheads="1"/>
          </p:cNvSpPr>
          <p:nvPr/>
        </p:nvSpPr>
        <p:spPr bwMode="auto">
          <a:xfrm>
            <a:off x="228600" y="51816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Customer</a:t>
            </a:r>
            <a:endParaRPr lang="en-GB" sz="1200" dirty="0">
              <a:latin typeface="Tahoma" pitchFamily="34" charset="0"/>
            </a:endParaRPr>
          </a:p>
        </p:txBody>
      </p:sp>
      <p:sp>
        <p:nvSpPr>
          <p:cNvPr id="40" name="Rectangle 10"/>
          <p:cNvSpPr>
            <a:spLocks noChangeArrowheads="1"/>
          </p:cNvSpPr>
          <p:nvPr/>
        </p:nvSpPr>
        <p:spPr bwMode="auto">
          <a:xfrm>
            <a:off x="2819400" y="5181600"/>
            <a:ext cx="2005013" cy="752041"/>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 I need to be confident that DC knows the status of each of my debtors’ invoices”</a:t>
            </a:r>
            <a:endParaRPr lang="en-GB" sz="1200" dirty="0">
              <a:latin typeface="Tahoma" pitchFamily="34" charset="0"/>
            </a:endParaRPr>
          </a:p>
        </p:txBody>
      </p:sp>
      <p:sp>
        <p:nvSpPr>
          <p:cNvPr id="41" name="Rectangle 11"/>
          <p:cNvSpPr>
            <a:spLocks noChangeArrowheads="1"/>
          </p:cNvSpPr>
          <p:nvPr/>
        </p:nvSpPr>
        <p:spPr bwMode="gray">
          <a:xfrm>
            <a:off x="5410200" y="5181600"/>
            <a:ext cx="2006600" cy="6096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a way to reflect invoice status by Debtor.</a:t>
            </a:r>
            <a:endParaRPr lang="en-GB" sz="1200" dirty="0">
              <a:latin typeface="Tahoma" pitchFamily="34" charset="0"/>
            </a:endParaRPr>
          </a:p>
        </p:txBody>
      </p:sp>
      <p:sp>
        <p:nvSpPr>
          <p:cNvPr id="23" name="Rectangle 4"/>
          <p:cNvSpPr>
            <a:spLocks noChangeArrowheads="1"/>
          </p:cNvSpPr>
          <p:nvPr/>
        </p:nvSpPr>
        <p:spPr bwMode="gray">
          <a:xfrm>
            <a:off x="7093520" y="1247800"/>
            <a:ext cx="2159000" cy="381000"/>
          </a:xfrm>
          <a:prstGeom prst="rect">
            <a:avLst/>
          </a:prstGeom>
          <a:noFill/>
          <a:ln w="12700">
            <a:noFill/>
            <a:miter lim="800000"/>
            <a:headEnd/>
            <a:tailEnd/>
          </a:ln>
        </p:spPr>
        <p:txBody>
          <a:bodyPr lIns="90488" tIns="44450" rIns="0" bIns="44450"/>
          <a:lstStyle/>
          <a:p>
            <a:pPr algn="ctr" eaLnBrk="0" hangingPunct="0">
              <a:spcBef>
                <a:spcPct val="20000"/>
              </a:spcBef>
              <a:buClr>
                <a:schemeClr val="bg1"/>
              </a:buClr>
              <a:buFont typeface="Wingdings" pitchFamily="2" charset="2"/>
              <a:buNone/>
            </a:pPr>
            <a:r>
              <a:rPr lang="en-GB" sz="1200" b="1" i="1" dirty="0" smtClean="0">
                <a:latin typeface="Tahoma" pitchFamily="34" charset="0"/>
              </a:rPr>
              <a:t>Importance</a:t>
            </a:r>
            <a:endParaRPr lang="en-GB" sz="1200" b="1" i="1" dirty="0">
              <a:latin typeface="Tahoma" pitchFamily="34" charset="0"/>
            </a:endParaRPr>
          </a:p>
        </p:txBody>
      </p:sp>
      <p:sp>
        <p:nvSpPr>
          <p:cNvPr id="24" name="Rectangle 11"/>
          <p:cNvSpPr>
            <a:spLocks noChangeArrowheads="1"/>
          </p:cNvSpPr>
          <p:nvPr/>
        </p:nvSpPr>
        <p:spPr bwMode="gray">
          <a:xfrm>
            <a:off x="7956376" y="3573016"/>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4</a:t>
            </a:r>
            <a:endParaRPr lang="en-GB" sz="1200" dirty="0">
              <a:latin typeface="Tahoma" pitchFamily="34" charset="0"/>
            </a:endParaRPr>
          </a:p>
        </p:txBody>
      </p:sp>
      <p:sp>
        <p:nvSpPr>
          <p:cNvPr id="25" name="Rectangle 11"/>
          <p:cNvSpPr>
            <a:spLocks noChangeArrowheads="1"/>
          </p:cNvSpPr>
          <p:nvPr/>
        </p:nvSpPr>
        <p:spPr bwMode="gray">
          <a:xfrm>
            <a:off x="7956376" y="1916832"/>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5</a:t>
            </a:r>
            <a:endParaRPr lang="en-GB" sz="1200" dirty="0">
              <a:latin typeface="Tahoma" pitchFamily="34" charset="0"/>
            </a:endParaRPr>
          </a:p>
        </p:txBody>
      </p:sp>
      <p:sp>
        <p:nvSpPr>
          <p:cNvPr id="26" name="Rectangle 11"/>
          <p:cNvSpPr>
            <a:spLocks noChangeArrowheads="1"/>
          </p:cNvSpPr>
          <p:nvPr/>
        </p:nvSpPr>
        <p:spPr bwMode="gray">
          <a:xfrm>
            <a:off x="7956376" y="2636912"/>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a:latin typeface="Tahoma" pitchFamily="34" charset="0"/>
              </a:rPr>
              <a:t>2</a:t>
            </a:r>
          </a:p>
        </p:txBody>
      </p:sp>
      <p:sp>
        <p:nvSpPr>
          <p:cNvPr id="29" name="Rectangle 11"/>
          <p:cNvSpPr>
            <a:spLocks noChangeArrowheads="1"/>
          </p:cNvSpPr>
          <p:nvPr/>
        </p:nvSpPr>
        <p:spPr bwMode="gray">
          <a:xfrm>
            <a:off x="7956376" y="4581128"/>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3</a:t>
            </a:r>
            <a:endParaRPr lang="en-GB" sz="1200" dirty="0">
              <a:latin typeface="Tahoma" pitchFamily="34" charset="0"/>
            </a:endParaRPr>
          </a:p>
        </p:txBody>
      </p:sp>
      <p:sp>
        <p:nvSpPr>
          <p:cNvPr id="30" name="Rectangle 11"/>
          <p:cNvSpPr>
            <a:spLocks noChangeArrowheads="1"/>
          </p:cNvSpPr>
          <p:nvPr/>
        </p:nvSpPr>
        <p:spPr bwMode="gray">
          <a:xfrm>
            <a:off x="7956376" y="5229200"/>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a:latin typeface="Tahoma" pitchFamily="34" charset="0"/>
              </a:rPr>
              <a:t>1</a:t>
            </a:r>
          </a:p>
        </p:txBody>
      </p:sp>
    </p:spTree>
    <p:extLst>
      <p:ext uri="{BB962C8B-B14F-4D97-AF65-F5344CB8AC3E}">
        <p14:creationId xmlns:p14="http://schemas.microsoft.com/office/powerpoint/2010/main" val="312284938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New animal roles</a:t>
            </a:r>
            <a:endParaRPr lang="en-US" dirty="0"/>
          </a:p>
        </p:txBody>
      </p:sp>
      <p:sp>
        <p:nvSpPr>
          <p:cNvPr id="2" name="Vertical Text Placeholder 1"/>
          <p:cNvSpPr>
            <a:spLocks noGrp="1"/>
          </p:cNvSpPr>
          <p:nvPr>
            <p:ph type="body" orient="vert" sz="quarter" idx="11"/>
          </p:nvPr>
        </p:nvSpPr>
        <p:spPr/>
        <p:txBody>
          <a:bodyPr/>
          <a:lstStyle/>
          <a:p>
            <a:endParaRPr lang="en-US"/>
          </a:p>
        </p:txBody>
      </p:sp>
      <p:sp>
        <p:nvSpPr>
          <p:cNvPr id="14" name="Rectangle 3"/>
          <p:cNvSpPr>
            <a:spLocks noChangeArrowheads="1"/>
          </p:cNvSpPr>
          <p:nvPr/>
        </p:nvSpPr>
        <p:spPr bwMode="gray">
          <a:xfrm>
            <a:off x="3276600" y="1224756"/>
            <a:ext cx="1727200" cy="381000"/>
          </a:xfrm>
          <a:prstGeom prst="rect">
            <a:avLst/>
          </a:prstGeom>
          <a:noFill/>
          <a:ln w="12700">
            <a:noFill/>
            <a:miter lim="800000"/>
            <a:headEnd/>
            <a:tailEnd/>
          </a:ln>
        </p:spPr>
        <p:txBody>
          <a:bodyPr lIns="90488" tIns="44450" rIns="90488" bIns="44450"/>
          <a:lstStyle/>
          <a:p>
            <a:pPr marL="342900" indent="-342900" eaLnBrk="0" hangingPunct="0">
              <a:spcBef>
                <a:spcPct val="20000"/>
              </a:spcBef>
              <a:buClr>
                <a:schemeClr val="bg1"/>
              </a:buClr>
              <a:buFont typeface="Wingdings" pitchFamily="2" charset="2"/>
              <a:buNone/>
            </a:pPr>
            <a:r>
              <a:rPr lang="en-GB" sz="1400" b="1" i="1" dirty="0">
                <a:latin typeface="Tahoma" pitchFamily="34" charset="0"/>
              </a:rPr>
              <a:t>What do I want to do?</a:t>
            </a:r>
          </a:p>
        </p:txBody>
      </p:sp>
      <p:sp>
        <p:nvSpPr>
          <p:cNvPr id="15" name="Rectangle 4"/>
          <p:cNvSpPr>
            <a:spLocks noChangeArrowheads="1"/>
          </p:cNvSpPr>
          <p:nvPr/>
        </p:nvSpPr>
        <p:spPr bwMode="gray">
          <a:xfrm>
            <a:off x="5029200" y="1224756"/>
            <a:ext cx="2159000" cy="381000"/>
          </a:xfrm>
          <a:prstGeom prst="rect">
            <a:avLst/>
          </a:prstGeom>
          <a:noFill/>
          <a:ln w="12700">
            <a:noFill/>
            <a:miter lim="800000"/>
            <a:headEnd/>
            <a:tailEnd/>
          </a:ln>
        </p:spPr>
        <p:txBody>
          <a:bodyPr lIns="90488" tIns="44450" rIns="0" bIns="44450"/>
          <a:lstStyle/>
          <a:p>
            <a:pPr algn="ctr" eaLnBrk="0" hangingPunct="0">
              <a:spcBef>
                <a:spcPct val="20000"/>
              </a:spcBef>
              <a:buClr>
                <a:schemeClr val="bg1"/>
              </a:buClr>
              <a:buFont typeface="Wingdings" pitchFamily="2" charset="2"/>
              <a:buNone/>
            </a:pPr>
            <a:r>
              <a:rPr lang="en-GB" sz="1400" b="1" i="1" dirty="0">
                <a:latin typeface="Tahoma" pitchFamily="34" charset="0"/>
              </a:rPr>
              <a:t>How will you support my goals?</a:t>
            </a:r>
          </a:p>
        </p:txBody>
      </p:sp>
      <p:sp>
        <p:nvSpPr>
          <p:cNvPr id="19" name="Rectangle 8"/>
          <p:cNvSpPr>
            <a:spLocks noChangeArrowheads="1"/>
          </p:cNvSpPr>
          <p:nvPr/>
        </p:nvSpPr>
        <p:spPr bwMode="gray">
          <a:xfrm>
            <a:off x="1870075" y="1224756"/>
            <a:ext cx="3376613" cy="381000"/>
          </a:xfrm>
          <a:prstGeom prst="rect">
            <a:avLst/>
          </a:prstGeom>
          <a:noFill/>
          <a:ln w="12700">
            <a:noFill/>
            <a:miter lim="800000"/>
            <a:headEnd/>
            <a:tailEnd/>
          </a:ln>
        </p:spPr>
        <p:txBody>
          <a:bodyPr lIns="90488" tIns="44450" rIns="90488" bIns="44450"/>
          <a:lstStyle/>
          <a:p>
            <a:pPr marL="342900" indent="-342900" eaLnBrk="0" hangingPunct="0">
              <a:spcBef>
                <a:spcPct val="20000"/>
              </a:spcBef>
              <a:buClr>
                <a:schemeClr val="bg1"/>
              </a:buClr>
              <a:buFont typeface="Wingdings" pitchFamily="2" charset="2"/>
              <a:buNone/>
            </a:pPr>
            <a:r>
              <a:rPr lang="en-GB" sz="1400" b="1" i="1" dirty="0">
                <a:latin typeface="Tahoma" pitchFamily="34" charset="0"/>
              </a:rPr>
              <a:t>Who am I?</a:t>
            </a:r>
          </a:p>
        </p:txBody>
      </p:sp>
      <p:sp>
        <p:nvSpPr>
          <p:cNvPr id="20" name="Rectangle 21"/>
          <p:cNvSpPr>
            <a:spLocks noChangeArrowheads="1"/>
          </p:cNvSpPr>
          <p:nvPr/>
        </p:nvSpPr>
        <p:spPr bwMode="gray">
          <a:xfrm>
            <a:off x="7261225" y="1224756"/>
            <a:ext cx="1585913" cy="381000"/>
          </a:xfrm>
          <a:prstGeom prst="rect">
            <a:avLst/>
          </a:prstGeom>
          <a:noFill/>
          <a:ln w="12700">
            <a:noFill/>
            <a:miter lim="800000"/>
            <a:headEnd/>
            <a:tailEnd/>
          </a:ln>
        </p:spPr>
        <p:txBody>
          <a:bodyPr lIns="90488" tIns="44450" rIns="0" bIns="44450"/>
          <a:lstStyle/>
          <a:p>
            <a:pPr algn="ctr" eaLnBrk="0" hangingPunct="0">
              <a:spcBef>
                <a:spcPct val="20000"/>
              </a:spcBef>
              <a:buClr>
                <a:schemeClr val="bg1"/>
              </a:buClr>
              <a:buFont typeface="Wingdings" pitchFamily="2" charset="2"/>
              <a:buNone/>
            </a:pPr>
            <a:r>
              <a:rPr lang="en-GB" sz="1400" b="1" i="1" dirty="0">
                <a:latin typeface="Tahoma" pitchFamily="34" charset="0"/>
              </a:rPr>
              <a:t>How important am I?</a:t>
            </a:r>
          </a:p>
        </p:txBody>
      </p:sp>
      <p:sp>
        <p:nvSpPr>
          <p:cNvPr id="21" name="TextBox 20"/>
          <p:cNvSpPr txBox="1"/>
          <p:nvPr/>
        </p:nvSpPr>
        <p:spPr>
          <a:xfrm>
            <a:off x="1641475" y="2057400"/>
            <a:ext cx="7315200" cy="646331"/>
          </a:xfrm>
          <a:prstGeom prst="rect">
            <a:avLst/>
          </a:prstGeom>
          <a:noFill/>
        </p:spPr>
        <p:txBody>
          <a:bodyPr wrap="square" rtlCol="0">
            <a:spAutoFit/>
          </a:bodyPr>
          <a:lstStyle/>
          <a:p>
            <a:r>
              <a:rPr lang="en-US" dirty="0" smtClean="0"/>
              <a:t>Determine what roles will be interested in your new animal</a:t>
            </a:r>
          </a:p>
          <a:p>
            <a:r>
              <a:rPr lang="en-US" dirty="0" smtClean="0"/>
              <a:t>Answer the questions below in developing their goals</a:t>
            </a:r>
          </a:p>
        </p:txBody>
      </p:sp>
      <p:sp>
        <p:nvSpPr>
          <p:cNvPr id="22" name="Rectangle 21"/>
          <p:cNvSpPr/>
          <p:nvPr/>
        </p:nvSpPr>
        <p:spPr>
          <a:xfrm>
            <a:off x="1691680" y="2924944"/>
            <a:ext cx="6511925" cy="2542234"/>
          </a:xfrm>
          <a:prstGeom prst="rect">
            <a:avLst/>
          </a:prstGeom>
          <a:ln>
            <a:solidFill>
              <a:schemeClr val="accent1">
                <a:lumMod val="75000"/>
              </a:schemeClr>
            </a:solidFill>
          </a:ln>
        </p:spPr>
        <p:txBody>
          <a:bodyPr wrap="square">
            <a:spAutoFit/>
          </a:bodyPr>
          <a:lstStyle/>
          <a:p>
            <a:pPr>
              <a:buNone/>
            </a:pPr>
            <a:r>
              <a:rPr lang="en-US" b="1" dirty="0" smtClean="0"/>
              <a:t>Goals &amp; Roadblocks</a:t>
            </a:r>
            <a:r>
              <a:rPr lang="en-US" dirty="0" smtClean="0"/>
              <a:t> </a:t>
            </a:r>
          </a:p>
          <a:p>
            <a:pPr lvl="1"/>
            <a:r>
              <a:rPr lang="en-US" sz="1600" dirty="0" smtClean="0"/>
              <a:t>What are their goals in their job?</a:t>
            </a:r>
          </a:p>
          <a:p>
            <a:pPr lvl="1"/>
            <a:r>
              <a:rPr lang="en-US" sz="1600" dirty="0" smtClean="0"/>
              <a:t>What are their personal / career goals?</a:t>
            </a:r>
          </a:p>
          <a:p>
            <a:pPr lvl="1"/>
            <a:r>
              <a:rPr lang="en-US" sz="1600" dirty="0" smtClean="0"/>
              <a:t>What are common frustrations in their job?</a:t>
            </a:r>
          </a:p>
          <a:p>
            <a:pPr lvl="1"/>
            <a:r>
              <a:rPr lang="en-US" sz="1600" dirty="0" smtClean="0"/>
              <a:t>What are daily roadblocks? </a:t>
            </a:r>
          </a:p>
          <a:p>
            <a:pPr>
              <a:buNone/>
            </a:pPr>
            <a:r>
              <a:rPr lang="en-US" b="1" dirty="0" smtClean="0"/>
              <a:t>Context of use</a:t>
            </a:r>
          </a:p>
          <a:p>
            <a:pPr lvl="1"/>
            <a:r>
              <a:rPr lang="en-US" sz="1600" dirty="0" smtClean="0"/>
              <a:t>What are their 3 most common tasks?</a:t>
            </a:r>
          </a:p>
          <a:p>
            <a:pPr lvl="1"/>
            <a:r>
              <a:rPr lang="en-US" sz="1600" dirty="0" smtClean="0"/>
              <a:t>What are their 3 important performance metrics?</a:t>
            </a:r>
          </a:p>
        </p:txBody>
      </p:sp>
      <p:sp>
        <p:nvSpPr>
          <p:cNvPr id="10" name="TextBox 9"/>
          <p:cNvSpPr txBox="1"/>
          <p:nvPr/>
        </p:nvSpPr>
        <p:spPr>
          <a:xfrm>
            <a:off x="1547664" y="5661248"/>
            <a:ext cx="7315200" cy="646331"/>
          </a:xfrm>
          <a:prstGeom prst="rect">
            <a:avLst/>
          </a:prstGeom>
          <a:noFill/>
        </p:spPr>
        <p:txBody>
          <a:bodyPr wrap="square" rtlCol="0">
            <a:spAutoFit/>
          </a:bodyPr>
          <a:lstStyle/>
          <a:p>
            <a:r>
              <a:rPr lang="en-US" dirty="0" smtClean="0"/>
              <a:t>HINT: Think of people in the entire animal’s development – zoo keepers, wildlife experts, the general public, environmentalists, etc.</a:t>
            </a:r>
          </a:p>
        </p:txBody>
      </p:sp>
    </p:spTree>
    <p:extLst>
      <p:ext uri="{BB962C8B-B14F-4D97-AF65-F5344CB8AC3E}">
        <p14:creationId xmlns:p14="http://schemas.microsoft.com/office/powerpoint/2010/main" val="36350555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Personas</a:t>
            </a:r>
            <a:endParaRPr lang="en-US" dirty="0"/>
          </a:p>
        </p:txBody>
      </p:sp>
    </p:spTree>
    <p:extLst>
      <p:ext uri="{BB962C8B-B14F-4D97-AF65-F5344CB8AC3E}">
        <p14:creationId xmlns:p14="http://schemas.microsoft.com/office/powerpoint/2010/main" val="2635338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6"/>
          <p:cNvSpPr>
            <a:spLocks noGrp="1"/>
          </p:cNvSpPr>
          <p:nvPr>
            <p:ph type="title"/>
          </p:nvPr>
        </p:nvSpPr>
        <p:spPr/>
        <p:txBody>
          <a:bodyPr/>
          <a:lstStyle/>
          <a:p>
            <a:r>
              <a:rPr lang="en-US" dirty="0" smtClean="0"/>
              <a:t>Understanding Users</a:t>
            </a:r>
          </a:p>
        </p:txBody>
      </p:sp>
      <p:sp>
        <p:nvSpPr>
          <p:cNvPr id="16387" name="Content Placeholder 17"/>
          <p:cNvSpPr>
            <a:spLocks noGrp="1"/>
          </p:cNvSpPr>
          <p:nvPr>
            <p:ph idx="1"/>
          </p:nvPr>
        </p:nvSpPr>
        <p:spPr/>
        <p:txBody>
          <a:bodyPr/>
          <a:lstStyle/>
          <a:p>
            <a:r>
              <a:rPr lang="en-US" dirty="0" smtClean="0"/>
              <a:t>First, we need to answer some questions:</a:t>
            </a:r>
          </a:p>
          <a:p>
            <a:pPr lvl="1"/>
            <a:r>
              <a:rPr lang="en-US" dirty="0" smtClean="0"/>
              <a:t>Who will be using our software?   (Roles</a:t>
            </a:r>
            <a:r>
              <a:rPr lang="en-US" dirty="0"/>
              <a:t>)</a:t>
            </a:r>
            <a:endParaRPr lang="en-US" dirty="0" smtClean="0"/>
          </a:p>
          <a:p>
            <a:pPr lvl="1"/>
            <a:r>
              <a:rPr lang="en-US" dirty="0" smtClean="0"/>
              <a:t>Why will they be using our software? (People</a:t>
            </a:r>
            <a:r>
              <a:rPr lang="en-US" dirty="0"/>
              <a:t>)</a:t>
            </a:r>
            <a:endParaRPr lang="en-US" dirty="0" smtClean="0"/>
          </a:p>
          <a:p>
            <a:pPr lvl="1"/>
            <a:r>
              <a:rPr lang="en-US" dirty="0" smtClean="0"/>
              <a:t>What important characteristics do these people possess?</a:t>
            </a:r>
          </a:p>
        </p:txBody>
      </p:sp>
    </p:spTree>
    <p:extLst>
      <p:ext uri="{BB962C8B-B14F-4D97-AF65-F5344CB8AC3E}">
        <p14:creationId xmlns:p14="http://schemas.microsoft.com/office/powerpoint/2010/main" val="33352169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fade">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500"/>
                                        <p:tgtEl>
                                          <p:spTgt spid="16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fade">
                                      <p:cBhvr>
                                        <p:cTn id="22" dur="500"/>
                                        <p:tgtEl>
                                          <p:spTgt spid="163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mtClean="0"/>
              <a:t>What is a Persona?</a:t>
            </a:r>
          </a:p>
        </p:txBody>
      </p:sp>
      <p:sp>
        <p:nvSpPr>
          <p:cNvPr id="27651" name="Content Placeholder 2"/>
          <p:cNvSpPr>
            <a:spLocks noGrp="1"/>
          </p:cNvSpPr>
          <p:nvPr>
            <p:ph idx="1"/>
          </p:nvPr>
        </p:nvSpPr>
        <p:spPr/>
        <p:txBody>
          <a:bodyPr/>
          <a:lstStyle/>
          <a:p>
            <a:pPr eaLnBrk="1" hangingPunct="1"/>
            <a:r>
              <a:rPr lang="en-US" dirty="0" smtClean="0"/>
              <a:t>Archetype / representation / profile</a:t>
            </a:r>
          </a:p>
          <a:p>
            <a:pPr eaLnBrk="1" hangingPunct="1"/>
            <a:r>
              <a:rPr lang="en-US" dirty="0" smtClean="0"/>
              <a:t>Description of end users</a:t>
            </a:r>
          </a:p>
          <a:p>
            <a:pPr eaLnBrk="1" hangingPunct="1"/>
            <a:r>
              <a:rPr lang="en-US" dirty="0" smtClean="0"/>
              <a:t>Reference document</a:t>
            </a:r>
          </a:p>
        </p:txBody>
      </p:sp>
    </p:spTree>
    <p:extLst>
      <p:ext uri="{BB962C8B-B14F-4D97-AF65-F5344CB8AC3E}">
        <p14:creationId xmlns:p14="http://schemas.microsoft.com/office/powerpoint/2010/main" val="11829200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of a Persona</a:t>
            </a:r>
            <a:endParaRPr lang="en-US" dirty="0"/>
          </a:p>
        </p:txBody>
      </p:sp>
      <p:pic>
        <p:nvPicPr>
          <p:cNvPr id="3074" name="Picture 2" descr="C:\Documents and Settings\pmandari\Local Settings\Temporary Internet Files\Content.IE5\FLC9DO3F\MPj04437180000[1].jpg"/>
          <p:cNvPicPr>
            <a:picLocks noChangeAspect="1" noChangeArrowheads="1"/>
          </p:cNvPicPr>
          <p:nvPr/>
        </p:nvPicPr>
        <p:blipFill>
          <a:blip r:embed="rId3"/>
          <a:srcRect/>
          <a:stretch>
            <a:fillRect/>
          </a:stretch>
        </p:blipFill>
        <p:spPr bwMode="auto">
          <a:xfrm>
            <a:off x="533400" y="1669702"/>
            <a:ext cx="1230288" cy="835600"/>
          </a:xfrm>
          <a:prstGeom prst="rect">
            <a:avLst/>
          </a:prstGeom>
          <a:noFill/>
        </p:spPr>
      </p:pic>
      <p:sp>
        <p:nvSpPr>
          <p:cNvPr id="5" name="Rectangle 4"/>
          <p:cNvSpPr/>
          <p:nvPr/>
        </p:nvSpPr>
        <p:spPr>
          <a:xfrm>
            <a:off x="1907704" y="3356992"/>
            <a:ext cx="1944216" cy="369332"/>
          </a:xfrm>
          <a:prstGeom prst="rect">
            <a:avLst/>
          </a:prstGeom>
        </p:spPr>
        <p:txBody>
          <a:bodyPr wrap="square">
            <a:spAutoFit/>
          </a:bodyPr>
          <a:lstStyle/>
          <a:p>
            <a:pPr>
              <a:buNone/>
            </a:pPr>
            <a:r>
              <a:rPr lang="en-GB" b="1" dirty="0" smtClean="0"/>
              <a:t>Demographic</a:t>
            </a:r>
          </a:p>
        </p:txBody>
      </p:sp>
      <p:sp>
        <p:nvSpPr>
          <p:cNvPr id="6" name="Rectangle 5"/>
          <p:cNvSpPr/>
          <p:nvPr/>
        </p:nvSpPr>
        <p:spPr>
          <a:xfrm>
            <a:off x="1835696" y="1844824"/>
            <a:ext cx="1512168" cy="369332"/>
          </a:xfrm>
          <a:prstGeom prst="rect">
            <a:avLst/>
          </a:prstGeom>
        </p:spPr>
        <p:txBody>
          <a:bodyPr wrap="square">
            <a:spAutoFit/>
          </a:bodyPr>
          <a:lstStyle/>
          <a:p>
            <a:pPr>
              <a:buNone/>
            </a:pPr>
            <a:r>
              <a:rPr lang="en-GB" b="1" dirty="0" smtClean="0"/>
              <a:t>Biographic</a:t>
            </a:r>
          </a:p>
        </p:txBody>
      </p:sp>
      <p:pic>
        <p:nvPicPr>
          <p:cNvPr id="3076" name="Picture 4" descr="C:\Documents and Settings\pmandari\Local Settings\Temporary Internet Files\Content.IE5\6X8TJ1FO\MCj01569790000[1].wmf"/>
          <p:cNvPicPr>
            <a:picLocks noChangeAspect="1" noChangeArrowheads="1"/>
          </p:cNvPicPr>
          <p:nvPr/>
        </p:nvPicPr>
        <p:blipFill>
          <a:blip r:embed="rId4"/>
          <a:srcRect/>
          <a:stretch>
            <a:fillRect/>
          </a:stretch>
        </p:blipFill>
        <p:spPr bwMode="auto">
          <a:xfrm>
            <a:off x="467544" y="2924944"/>
            <a:ext cx="1318437" cy="1266110"/>
          </a:xfrm>
          <a:prstGeom prst="rect">
            <a:avLst/>
          </a:prstGeom>
          <a:noFill/>
        </p:spPr>
      </p:pic>
      <p:sp>
        <p:nvSpPr>
          <p:cNvPr id="7" name="Rectangle 6"/>
          <p:cNvSpPr/>
          <p:nvPr/>
        </p:nvSpPr>
        <p:spPr>
          <a:xfrm>
            <a:off x="2051720" y="5013176"/>
            <a:ext cx="2088232" cy="369332"/>
          </a:xfrm>
          <a:prstGeom prst="rect">
            <a:avLst/>
          </a:prstGeom>
        </p:spPr>
        <p:txBody>
          <a:bodyPr wrap="square">
            <a:spAutoFit/>
          </a:bodyPr>
          <a:lstStyle/>
          <a:p>
            <a:pPr>
              <a:buNone/>
            </a:pPr>
            <a:r>
              <a:rPr lang="en-GB" b="1" dirty="0" smtClean="0"/>
              <a:t>Psychographic</a:t>
            </a:r>
          </a:p>
        </p:txBody>
      </p:sp>
      <p:pic>
        <p:nvPicPr>
          <p:cNvPr id="8" name="Picture 6" descr="C:\Documents and Settings\pmandari\Local Settings\Temporary Internet Files\Content.IE5\10WEZUF0\MCj02949350000[1].wmf"/>
          <p:cNvPicPr>
            <a:picLocks noChangeAspect="1" noChangeArrowheads="1"/>
          </p:cNvPicPr>
          <p:nvPr/>
        </p:nvPicPr>
        <p:blipFill>
          <a:blip r:embed="rId5"/>
          <a:srcRect/>
          <a:stretch>
            <a:fillRect/>
          </a:stretch>
        </p:blipFill>
        <p:spPr bwMode="auto">
          <a:xfrm>
            <a:off x="539553" y="4581129"/>
            <a:ext cx="1224136" cy="1224136"/>
          </a:xfrm>
          <a:prstGeom prst="rect">
            <a:avLst/>
          </a:prstGeom>
          <a:noFill/>
        </p:spPr>
      </p:pic>
      <p:sp>
        <p:nvSpPr>
          <p:cNvPr id="9" name="Rectangle 8"/>
          <p:cNvSpPr/>
          <p:nvPr/>
        </p:nvSpPr>
        <p:spPr>
          <a:xfrm>
            <a:off x="5940152" y="2204864"/>
            <a:ext cx="2066528" cy="369332"/>
          </a:xfrm>
          <a:prstGeom prst="rect">
            <a:avLst/>
          </a:prstGeom>
        </p:spPr>
        <p:txBody>
          <a:bodyPr wrap="square">
            <a:spAutoFit/>
          </a:bodyPr>
          <a:lstStyle/>
          <a:p>
            <a:pPr>
              <a:buNone/>
            </a:pPr>
            <a:r>
              <a:rPr lang="en-GB" b="1" dirty="0" err="1" smtClean="0"/>
              <a:t>Technographic</a:t>
            </a:r>
            <a:endParaRPr lang="en-GB" b="1" dirty="0" smtClean="0"/>
          </a:p>
        </p:txBody>
      </p:sp>
      <p:pic>
        <p:nvPicPr>
          <p:cNvPr id="10" name="Picture 2" descr="C:\Program Files\Microsoft Office\MEDIA\CAGCAT10\j0195384.wmf"/>
          <p:cNvPicPr>
            <a:picLocks noChangeAspect="1" noChangeArrowheads="1"/>
          </p:cNvPicPr>
          <p:nvPr/>
        </p:nvPicPr>
        <p:blipFill>
          <a:blip r:embed="rId6"/>
          <a:srcRect/>
          <a:stretch>
            <a:fillRect/>
          </a:stretch>
        </p:blipFill>
        <p:spPr bwMode="auto">
          <a:xfrm>
            <a:off x="4427984" y="1628800"/>
            <a:ext cx="1332291" cy="1360562"/>
          </a:xfrm>
          <a:prstGeom prst="rect">
            <a:avLst/>
          </a:prstGeom>
          <a:noFill/>
        </p:spPr>
      </p:pic>
      <p:pic>
        <p:nvPicPr>
          <p:cNvPr id="11" name="Picture 2" descr="C:\Program Files\Microsoft Office\MEDIA\CAGCAT10\j0299125.wmf"/>
          <p:cNvPicPr>
            <a:picLocks noChangeAspect="1" noChangeArrowheads="1"/>
          </p:cNvPicPr>
          <p:nvPr/>
        </p:nvPicPr>
        <p:blipFill>
          <a:blip r:embed="rId7"/>
          <a:srcRect/>
          <a:stretch>
            <a:fillRect/>
          </a:stretch>
        </p:blipFill>
        <p:spPr bwMode="auto">
          <a:xfrm>
            <a:off x="4499992" y="3429000"/>
            <a:ext cx="864096" cy="1417715"/>
          </a:xfrm>
          <a:prstGeom prst="rect">
            <a:avLst/>
          </a:prstGeom>
          <a:noFill/>
        </p:spPr>
      </p:pic>
      <p:sp>
        <p:nvSpPr>
          <p:cNvPr id="12" name="Rectangle 11"/>
          <p:cNvSpPr/>
          <p:nvPr/>
        </p:nvSpPr>
        <p:spPr>
          <a:xfrm>
            <a:off x="5652120" y="3861048"/>
            <a:ext cx="3491880" cy="369332"/>
          </a:xfrm>
          <a:prstGeom prst="rect">
            <a:avLst/>
          </a:prstGeom>
        </p:spPr>
        <p:txBody>
          <a:bodyPr wrap="square">
            <a:spAutoFit/>
          </a:bodyPr>
          <a:lstStyle/>
          <a:p>
            <a:pPr>
              <a:buNone/>
            </a:pPr>
            <a:r>
              <a:rPr lang="en-GB" b="1" dirty="0" smtClean="0"/>
              <a:t>Knowledge and experience </a:t>
            </a:r>
          </a:p>
        </p:txBody>
      </p:sp>
      <p:pic>
        <p:nvPicPr>
          <p:cNvPr id="13" name="Picture 12" descr="C:\Documents and Settings\pmandari\Local Settings\Temporary Internet Files\Content.IE5\GWXRIN89\MCj02997070000[1].wmf"/>
          <p:cNvPicPr>
            <a:picLocks noChangeAspect="1" noChangeArrowheads="1"/>
          </p:cNvPicPr>
          <p:nvPr/>
        </p:nvPicPr>
        <p:blipFill>
          <a:blip r:embed="rId8"/>
          <a:srcRect/>
          <a:stretch>
            <a:fillRect/>
          </a:stretch>
        </p:blipFill>
        <p:spPr bwMode="auto">
          <a:xfrm>
            <a:off x="4355976" y="4869160"/>
            <a:ext cx="1201388" cy="1224136"/>
          </a:xfrm>
          <a:prstGeom prst="rect">
            <a:avLst/>
          </a:prstGeom>
          <a:noFill/>
        </p:spPr>
      </p:pic>
      <p:sp>
        <p:nvSpPr>
          <p:cNvPr id="14" name="Rectangle 13"/>
          <p:cNvSpPr/>
          <p:nvPr/>
        </p:nvSpPr>
        <p:spPr>
          <a:xfrm>
            <a:off x="5940152" y="5085184"/>
            <a:ext cx="2763868" cy="646331"/>
          </a:xfrm>
          <a:prstGeom prst="rect">
            <a:avLst/>
          </a:prstGeom>
        </p:spPr>
        <p:txBody>
          <a:bodyPr wrap="square">
            <a:spAutoFit/>
          </a:bodyPr>
          <a:lstStyle/>
          <a:p>
            <a:pPr>
              <a:buNone/>
            </a:pPr>
            <a:r>
              <a:rPr lang="en-GB" b="1" dirty="0" smtClean="0"/>
              <a:t>Goals, needs, desires, attitudes, motivations</a:t>
            </a:r>
            <a:endParaRPr lang="en-US" dirty="0" smtClean="0"/>
          </a:p>
        </p:txBody>
      </p:sp>
    </p:spTree>
    <p:extLst>
      <p:ext uri="{BB962C8B-B14F-4D97-AF65-F5344CB8AC3E}">
        <p14:creationId xmlns:p14="http://schemas.microsoft.com/office/powerpoint/2010/main" val="171066957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3"/>
          <p:cNvGrpSpPr>
            <a:grpSpLocks/>
          </p:cNvGrpSpPr>
          <p:nvPr/>
        </p:nvGrpSpPr>
        <p:grpSpPr bwMode="auto">
          <a:xfrm>
            <a:off x="4924902" y="2514600"/>
            <a:ext cx="761523" cy="228600"/>
            <a:chOff x="1699130" y="2971800"/>
            <a:chExt cx="891670" cy="329114"/>
          </a:xfrm>
        </p:grpSpPr>
        <p:cxnSp>
          <p:nvCxnSpPr>
            <p:cNvPr id="70801" name="Straight Connector 54"/>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802" name="Straight Connector 5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803" name="Straight Connector 58"/>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804" name="Straight Connector 79"/>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805" name="Straight Connector 81"/>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806" name="Straight Connector 82"/>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nvGrpSpPr>
          <p:cNvPr id="3" name="Group 119"/>
          <p:cNvGrpSpPr>
            <a:grpSpLocks/>
          </p:cNvGrpSpPr>
          <p:nvPr/>
        </p:nvGrpSpPr>
        <p:grpSpPr bwMode="auto">
          <a:xfrm>
            <a:off x="3400425" y="3124677"/>
            <a:ext cx="218599" cy="538638"/>
            <a:chOff x="1914798" y="1676400"/>
            <a:chExt cx="218802" cy="539932"/>
          </a:xfrm>
          <a:solidFill>
            <a:schemeClr val="bg1">
              <a:lumMod val="50000"/>
            </a:schemeClr>
          </a:solidFill>
        </p:grpSpPr>
        <p:sp>
          <p:nvSpPr>
            <p:cNvPr id="70795" name="Oval 120"/>
            <p:cNvSpPr>
              <a:spLocks noChangeArrowheads="1"/>
            </p:cNvSpPr>
            <p:nvPr/>
          </p:nvSpPr>
          <p:spPr bwMode="auto">
            <a:xfrm>
              <a:off x="1944706" y="16764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96" name="Straight Connector 121"/>
            <p:cNvCxnSpPr>
              <a:cxnSpLocks noChangeShapeType="1"/>
            </p:cNvCxnSpPr>
            <p:nvPr/>
          </p:nvCxnSpPr>
          <p:spPr bwMode="auto">
            <a:xfrm rot="5400000">
              <a:off x="1945500" y="1980406"/>
              <a:ext cx="152400" cy="1588"/>
            </a:xfrm>
            <a:prstGeom prst="line">
              <a:avLst/>
            </a:prstGeom>
            <a:grpFill/>
            <a:ln w="117475" cap="rnd" algn="ctr">
              <a:solidFill>
                <a:schemeClr val="bg1">
                  <a:lumMod val="50000"/>
                </a:schemeClr>
              </a:solidFill>
              <a:round/>
              <a:headEnd/>
              <a:tailEnd/>
            </a:ln>
          </p:spPr>
        </p:cxnSp>
        <p:cxnSp>
          <p:nvCxnSpPr>
            <p:cNvPr id="70797" name="Straight Connector 122"/>
            <p:cNvCxnSpPr>
              <a:cxnSpLocks noChangeShapeType="1"/>
            </p:cNvCxnSpPr>
            <p:nvPr/>
          </p:nvCxnSpPr>
          <p:spPr bwMode="auto">
            <a:xfrm rot="16200000" flipH="1">
              <a:off x="1984201" y="2121876"/>
              <a:ext cx="161131" cy="27781"/>
            </a:xfrm>
            <a:prstGeom prst="line">
              <a:avLst/>
            </a:prstGeom>
            <a:grpFill/>
            <a:ln w="57150" cap="rnd" algn="ctr">
              <a:solidFill>
                <a:schemeClr val="bg1">
                  <a:lumMod val="50000"/>
                </a:schemeClr>
              </a:solidFill>
              <a:round/>
              <a:headEnd/>
              <a:tailEnd/>
            </a:ln>
          </p:spPr>
        </p:cxnSp>
        <p:cxnSp>
          <p:nvCxnSpPr>
            <p:cNvPr id="70798" name="Straight Connector 123"/>
            <p:cNvCxnSpPr>
              <a:cxnSpLocks noChangeShapeType="1"/>
            </p:cNvCxnSpPr>
            <p:nvPr/>
          </p:nvCxnSpPr>
          <p:spPr bwMode="auto">
            <a:xfrm rot="5400000">
              <a:off x="1894447" y="2119009"/>
              <a:ext cx="170236" cy="24322"/>
            </a:xfrm>
            <a:prstGeom prst="line">
              <a:avLst/>
            </a:prstGeom>
            <a:grpFill/>
            <a:ln w="57150" cap="rnd" algn="ctr">
              <a:solidFill>
                <a:schemeClr val="bg1">
                  <a:lumMod val="50000"/>
                </a:schemeClr>
              </a:solidFill>
              <a:round/>
              <a:headEnd/>
              <a:tailEnd/>
            </a:ln>
          </p:spPr>
        </p:cxnSp>
        <p:cxnSp>
          <p:nvCxnSpPr>
            <p:cNvPr id="70799" name="Straight Connector 124"/>
            <p:cNvCxnSpPr>
              <a:cxnSpLocks noChangeShapeType="1"/>
            </p:cNvCxnSpPr>
            <p:nvPr/>
          </p:nvCxnSpPr>
          <p:spPr bwMode="auto">
            <a:xfrm rot="16200000" flipH="1">
              <a:off x="2058194" y="1890408"/>
              <a:ext cx="75406" cy="75406"/>
            </a:xfrm>
            <a:prstGeom prst="line">
              <a:avLst/>
            </a:prstGeom>
            <a:grpFill/>
            <a:ln w="57150" cap="rnd" algn="ctr">
              <a:solidFill>
                <a:schemeClr val="bg1">
                  <a:lumMod val="50000"/>
                </a:schemeClr>
              </a:solidFill>
              <a:round/>
              <a:headEnd/>
              <a:tailEnd/>
            </a:ln>
          </p:spPr>
        </p:cxnSp>
        <p:cxnSp>
          <p:nvCxnSpPr>
            <p:cNvPr id="70800" name="Straight Connector 125"/>
            <p:cNvCxnSpPr>
              <a:cxnSpLocks noChangeShapeType="1"/>
            </p:cNvCxnSpPr>
            <p:nvPr/>
          </p:nvCxnSpPr>
          <p:spPr bwMode="auto">
            <a:xfrm rot="10800000" flipV="1">
              <a:off x="1914798" y="1887935"/>
              <a:ext cx="76994" cy="75406"/>
            </a:xfrm>
            <a:prstGeom prst="line">
              <a:avLst/>
            </a:prstGeom>
            <a:grpFill/>
            <a:ln w="57150" cap="rnd" algn="ctr">
              <a:solidFill>
                <a:schemeClr val="bg1">
                  <a:lumMod val="50000"/>
                </a:schemeClr>
              </a:solidFill>
              <a:round/>
              <a:headEnd/>
              <a:tailEnd/>
            </a:ln>
          </p:spPr>
        </p:cxnSp>
      </p:grpSp>
      <p:grpSp>
        <p:nvGrpSpPr>
          <p:cNvPr id="5" name="Group 126"/>
          <p:cNvGrpSpPr>
            <a:grpSpLocks/>
          </p:cNvGrpSpPr>
          <p:nvPr/>
        </p:nvGrpSpPr>
        <p:grpSpPr bwMode="auto">
          <a:xfrm>
            <a:off x="5229225" y="3124677"/>
            <a:ext cx="218599" cy="538638"/>
            <a:chOff x="1914798" y="1676400"/>
            <a:chExt cx="218802" cy="539932"/>
          </a:xfrm>
          <a:solidFill>
            <a:schemeClr val="bg1">
              <a:lumMod val="50000"/>
            </a:schemeClr>
          </a:solidFill>
        </p:grpSpPr>
        <p:sp>
          <p:nvSpPr>
            <p:cNvPr id="70789" name="Oval 127"/>
            <p:cNvSpPr>
              <a:spLocks noChangeArrowheads="1"/>
            </p:cNvSpPr>
            <p:nvPr/>
          </p:nvSpPr>
          <p:spPr bwMode="auto">
            <a:xfrm>
              <a:off x="1944706" y="16764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90" name="Straight Connector 128"/>
            <p:cNvCxnSpPr>
              <a:cxnSpLocks noChangeShapeType="1"/>
            </p:cNvCxnSpPr>
            <p:nvPr/>
          </p:nvCxnSpPr>
          <p:spPr bwMode="auto">
            <a:xfrm rot="5400000">
              <a:off x="1945500" y="1980406"/>
              <a:ext cx="152400" cy="1588"/>
            </a:xfrm>
            <a:prstGeom prst="line">
              <a:avLst/>
            </a:prstGeom>
            <a:grpFill/>
            <a:ln w="117475" cap="rnd" algn="ctr">
              <a:solidFill>
                <a:schemeClr val="bg1">
                  <a:lumMod val="50000"/>
                </a:schemeClr>
              </a:solidFill>
              <a:round/>
              <a:headEnd/>
              <a:tailEnd/>
            </a:ln>
          </p:spPr>
        </p:cxnSp>
        <p:cxnSp>
          <p:nvCxnSpPr>
            <p:cNvPr id="70791" name="Straight Connector 129"/>
            <p:cNvCxnSpPr>
              <a:cxnSpLocks noChangeShapeType="1"/>
            </p:cNvCxnSpPr>
            <p:nvPr/>
          </p:nvCxnSpPr>
          <p:spPr bwMode="auto">
            <a:xfrm rot="16200000" flipH="1">
              <a:off x="1984201" y="2121876"/>
              <a:ext cx="161131" cy="27781"/>
            </a:xfrm>
            <a:prstGeom prst="line">
              <a:avLst/>
            </a:prstGeom>
            <a:grpFill/>
            <a:ln w="57150" cap="rnd" algn="ctr">
              <a:solidFill>
                <a:schemeClr val="bg1">
                  <a:lumMod val="50000"/>
                </a:schemeClr>
              </a:solidFill>
              <a:round/>
              <a:headEnd/>
              <a:tailEnd/>
            </a:ln>
          </p:spPr>
        </p:cxnSp>
        <p:cxnSp>
          <p:nvCxnSpPr>
            <p:cNvPr id="70792" name="Straight Connector 130"/>
            <p:cNvCxnSpPr>
              <a:cxnSpLocks noChangeShapeType="1"/>
            </p:cNvCxnSpPr>
            <p:nvPr/>
          </p:nvCxnSpPr>
          <p:spPr bwMode="auto">
            <a:xfrm rot="5400000">
              <a:off x="1894447" y="2119009"/>
              <a:ext cx="170236" cy="24322"/>
            </a:xfrm>
            <a:prstGeom prst="line">
              <a:avLst/>
            </a:prstGeom>
            <a:grpFill/>
            <a:ln w="57150" cap="rnd" algn="ctr">
              <a:solidFill>
                <a:schemeClr val="bg1">
                  <a:lumMod val="50000"/>
                </a:schemeClr>
              </a:solidFill>
              <a:round/>
              <a:headEnd/>
              <a:tailEnd/>
            </a:ln>
          </p:spPr>
        </p:cxnSp>
        <p:cxnSp>
          <p:nvCxnSpPr>
            <p:cNvPr id="70793" name="Straight Connector 131"/>
            <p:cNvCxnSpPr>
              <a:cxnSpLocks noChangeShapeType="1"/>
            </p:cNvCxnSpPr>
            <p:nvPr/>
          </p:nvCxnSpPr>
          <p:spPr bwMode="auto">
            <a:xfrm rot="16200000" flipH="1">
              <a:off x="2058194" y="1890408"/>
              <a:ext cx="75406" cy="75406"/>
            </a:xfrm>
            <a:prstGeom prst="line">
              <a:avLst/>
            </a:prstGeom>
            <a:grpFill/>
            <a:ln w="57150" cap="rnd" algn="ctr">
              <a:solidFill>
                <a:schemeClr val="bg1">
                  <a:lumMod val="50000"/>
                </a:schemeClr>
              </a:solidFill>
              <a:round/>
              <a:headEnd/>
              <a:tailEnd/>
            </a:ln>
          </p:spPr>
        </p:cxnSp>
        <p:cxnSp>
          <p:nvCxnSpPr>
            <p:cNvPr id="70794" name="Straight Connector 132"/>
            <p:cNvCxnSpPr>
              <a:cxnSpLocks noChangeShapeType="1"/>
            </p:cNvCxnSpPr>
            <p:nvPr/>
          </p:nvCxnSpPr>
          <p:spPr bwMode="auto">
            <a:xfrm rot="10800000" flipV="1">
              <a:off x="1914798" y="1887935"/>
              <a:ext cx="76994" cy="75406"/>
            </a:xfrm>
            <a:prstGeom prst="line">
              <a:avLst/>
            </a:prstGeom>
            <a:grpFill/>
            <a:ln w="57150" cap="rnd" algn="ctr">
              <a:solidFill>
                <a:schemeClr val="bg1">
                  <a:lumMod val="50000"/>
                </a:schemeClr>
              </a:solidFill>
              <a:round/>
              <a:headEnd/>
              <a:tailEnd/>
            </a:ln>
          </p:spPr>
        </p:cxnSp>
      </p:grpSp>
      <p:grpSp>
        <p:nvGrpSpPr>
          <p:cNvPr id="6" name="Group 133"/>
          <p:cNvGrpSpPr>
            <a:grpSpLocks/>
          </p:cNvGrpSpPr>
          <p:nvPr/>
        </p:nvGrpSpPr>
        <p:grpSpPr bwMode="auto">
          <a:xfrm>
            <a:off x="6982302" y="3124677"/>
            <a:ext cx="218598" cy="538638"/>
            <a:chOff x="1914798" y="1676400"/>
            <a:chExt cx="218802" cy="539932"/>
          </a:xfrm>
          <a:solidFill>
            <a:schemeClr val="bg1">
              <a:lumMod val="50000"/>
            </a:schemeClr>
          </a:solidFill>
        </p:grpSpPr>
        <p:sp>
          <p:nvSpPr>
            <p:cNvPr id="70783" name="Oval 134"/>
            <p:cNvSpPr>
              <a:spLocks noChangeArrowheads="1"/>
            </p:cNvSpPr>
            <p:nvPr/>
          </p:nvSpPr>
          <p:spPr bwMode="auto">
            <a:xfrm>
              <a:off x="1944706" y="16764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84" name="Straight Connector 135"/>
            <p:cNvCxnSpPr>
              <a:cxnSpLocks noChangeShapeType="1"/>
            </p:cNvCxnSpPr>
            <p:nvPr/>
          </p:nvCxnSpPr>
          <p:spPr bwMode="auto">
            <a:xfrm rot="5400000">
              <a:off x="1945500" y="1980406"/>
              <a:ext cx="152400" cy="1588"/>
            </a:xfrm>
            <a:prstGeom prst="line">
              <a:avLst/>
            </a:prstGeom>
            <a:grpFill/>
            <a:ln w="117475" cap="rnd" algn="ctr">
              <a:solidFill>
                <a:schemeClr val="bg1">
                  <a:lumMod val="50000"/>
                </a:schemeClr>
              </a:solidFill>
              <a:round/>
              <a:headEnd/>
              <a:tailEnd/>
            </a:ln>
          </p:spPr>
        </p:cxnSp>
        <p:cxnSp>
          <p:nvCxnSpPr>
            <p:cNvPr id="70785" name="Straight Connector 136"/>
            <p:cNvCxnSpPr>
              <a:cxnSpLocks noChangeShapeType="1"/>
            </p:cNvCxnSpPr>
            <p:nvPr/>
          </p:nvCxnSpPr>
          <p:spPr bwMode="auto">
            <a:xfrm rot="16200000" flipH="1">
              <a:off x="1984201" y="2121876"/>
              <a:ext cx="161131" cy="27781"/>
            </a:xfrm>
            <a:prstGeom prst="line">
              <a:avLst/>
            </a:prstGeom>
            <a:grpFill/>
            <a:ln w="57150" cap="rnd" algn="ctr">
              <a:solidFill>
                <a:schemeClr val="bg1">
                  <a:lumMod val="50000"/>
                </a:schemeClr>
              </a:solidFill>
              <a:round/>
              <a:headEnd/>
              <a:tailEnd/>
            </a:ln>
          </p:spPr>
        </p:cxnSp>
        <p:cxnSp>
          <p:nvCxnSpPr>
            <p:cNvPr id="70786" name="Straight Connector 137"/>
            <p:cNvCxnSpPr>
              <a:cxnSpLocks noChangeShapeType="1"/>
            </p:cNvCxnSpPr>
            <p:nvPr/>
          </p:nvCxnSpPr>
          <p:spPr bwMode="auto">
            <a:xfrm rot="5400000">
              <a:off x="1894447" y="2119009"/>
              <a:ext cx="170236" cy="24322"/>
            </a:xfrm>
            <a:prstGeom prst="line">
              <a:avLst/>
            </a:prstGeom>
            <a:grpFill/>
            <a:ln w="57150" cap="rnd" algn="ctr">
              <a:solidFill>
                <a:schemeClr val="bg1">
                  <a:lumMod val="50000"/>
                </a:schemeClr>
              </a:solidFill>
              <a:round/>
              <a:headEnd/>
              <a:tailEnd/>
            </a:ln>
          </p:spPr>
        </p:cxnSp>
        <p:cxnSp>
          <p:nvCxnSpPr>
            <p:cNvPr id="70787" name="Straight Connector 138"/>
            <p:cNvCxnSpPr>
              <a:cxnSpLocks noChangeShapeType="1"/>
            </p:cNvCxnSpPr>
            <p:nvPr/>
          </p:nvCxnSpPr>
          <p:spPr bwMode="auto">
            <a:xfrm rot="16200000" flipH="1">
              <a:off x="2058194" y="1890408"/>
              <a:ext cx="75406" cy="75406"/>
            </a:xfrm>
            <a:prstGeom prst="line">
              <a:avLst/>
            </a:prstGeom>
            <a:grpFill/>
            <a:ln w="57150" cap="rnd" algn="ctr">
              <a:solidFill>
                <a:schemeClr val="bg1">
                  <a:lumMod val="50000"/>
                </a:schemeClr>
              </a:solidFill>
              <a:round/>
              <a:headEnd/>
              <a:tailEnd/>
            </a:ln>
          </p:spPr>
        </p:cxnSp>
        <p:cxnSp>
          <p:nvCxnSpPr>
            <p:cNvPr id="70788" name="Straight Connector 139"/>
            <p:cNvCxnSpPr>
              <a:cxnSpLocks noChangeShapeType="1"/>
            </p:cNvCxnSpPr>
            <p:nvPr/>
          </p:nvCxnSpPr>
          <p:spPr bwMode="auto">
            <a:xfrm rot="10800000" flipV="1">
              <a:off x="1914798" y="1887935"/>
              <a:ext cx="76994" cy="75406"/>
            </a:xfrm>
            <a:prstGeom prst="line">
              <a:avLst/>
            </a:prstGeom>
            <a:grpFill/>
            <a:ln w="57150" cap="rnd" algn="ctr">
              <a:solidFill>
                <a:schemeClr val="bg1">
                  <a:lumMod val="50000"/>
                </a:schemeClr>
              </a:solidFill>
              <a:round/>
              <a:headEnd/>
              <a:tailEnd/>
            </a:ln>
          </p:spPr>
        </p:cxnSp>
      </p:grpSp>
      <p:sp>
        <p:nvSpPr>
          <p:cNvPr id="70663" name="Freeform 161"/>
          <p:cNvSpPr>
            <a:spLocks noChangeArrowheads="1"/>
          </p:cNvSpPr>
          <p:nvPr/>
        </p:nvSpPr>
        <p:spPr bwMode="auto">
          <a:xfrm>
            <a:off x="2971800" y="5052060"/>
            <a:ext cx="0" cy="0"/>
          </a:xfrm>
          <a:custGeom>
            <a:avLst/>
            <a:gdLst>
              <a:gd name="T0" fmla="*/ 0 60000 65536"/>
              <a:gd name="T1" fmla="*/ 0 60000 65536"/>
            </a:gdLst>
            <a:ahLst/>
            <a:cxnLst>
              <a:cxn ang="T0">
                <a:pos x="0" y="0"/>
              </a:cxn>
              <a:cxn ang="T1">
                <a:pos x="0" y="0"/>
              </a:cxn>
            </a:cxnLst>
            <a:rect l="0" t="0" r="0" b="0"/>
            <a:pathLst>
              <a:path>
                <a:moveTo>
                  <a:pt x="0" y="0"/>
                </a:moveTo>
                <a:lnTo>
                  <a:pt x="0" y="0"/>
                </a:lnTo>
              </a:path>
            </a:pathLst>
          </a:custGeom>
          <a:solidFill>
            <a:schemeClr val="accent1"/>
          </a:solidFill>
          <a:ln w="9525" algn="ctr">
            <a:solidFill>
              <a:schemeClr val="tx1"/>
            </a:solidFill>
            <a:round/>
            <a:headEnd/>
            <a:tailEnd/>
          </a:ln>
        </p:spPr>
        <p:txBody>
          <a:bodyPr wrap="none" lIns="91439" tIns="45719" rIns="91439" bIns="45719" anchor="ctr"/>
          <a:lstStyle/>
          <a:p>
            <a:endParaRPr lang="en-US"/>
          </a:p>
        </p:txBody>
      </p:sp>
      <p:grpSp>
        <p:nvGrpSpPr>
          <p:cNvPr id="7" name="Group 164"/>
          <p:cNvGrpSpPr>
            <a:grpSpLocks/>
          </p:cNvGrpSpPr>
          <p:nvPr/>
        </p:nvGrpSpPr>
        <p:grpSpPr bwMode="auto">
          <a:xfrm>
            <a:off x="3171825" y="4572000"/>
            <a:ext cx="761524" cy="228600"/>
            <a:chOff x="1699130" y="2971800"/>
            <a:chExt cx="891670" cy="329114"/>
          </a:xfrm>
        </p:grpSpPr>
        <p:cxnSp>
          <p:nvCxnSpPr>
            <p:cNvPr id="70777" name="Straight Connector 16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778" name="Straight Connector 16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779" name="Straight Connector 16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780" name="Straight Connector 16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781" name="Straight Connector 16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782" name="Straight Connector 17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nvGrpSpPr>
          <p:cNvPr id="8" name="Group 171"/>
          <p:cNvGrpSpPr>
            <a:grpSpLocks/>
          </p:cNvGrpSpPr>
          <p:nvPr/>
        </p:nvGrpSpPr>
        <p:grpSpPr bwMode="auto">
          <a:xfrm>
            <a:off x="5000625" y="4572000"/>
            <a:ext cx="761524" cy="228600"/>
            <a:chOff x="1699130" y="2971800"/>
            <a:chExt cx="891670" cy="329114"/>
          </a:xfrm>
        </p:grpSpPr>
        <p:cxnSp>
          <p:nvCxnSpPr>
            <p:cNvPr id="70771" name="Straight Connector 172"/>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772" name="Straight Connector 173"/>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773" name="Straight Connector 174"/>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774" name="Straight Connector 175"/>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775" name="Straight Connector 176"/>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776" name="Straight Connector 177"/>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nvGrpSpPr>
          <p:cNvPr id="9" name="Group 178"/>
          <p:cNvGrpSpPr>
            <a:grpSpLocks/>
          </p:cNvGrpSpPr>
          <p:nvPr/>
        </p:nvGrpSpPr>
        <p:grpSpPr bwMode="auto">
          <a:xfrm>
            <a:off x="6753702" y="4572000"/>
            <a:ext cx="761523" cy="228600"/>
            <a:chOff x="1699130" y="2971800"/>
            <a:chExt cx="891670" cy="329114"/>
          </a:xfrm>
        </p:grpSpPr>
        <p:cxnSp>
          <p:nvCxnSpPr>
            <p:cNvPr id="70765" name="Straight Connector 179"/>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766" name="Straight Connector 180"/>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767" name="Straight Connector 181"/>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768" name="Straight Connector 182"/>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769" name="Straight Connector 183"/>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770" name="Straight Connector 184"/>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nvGrpSpPr>
          <p:cNvPr id="10" name="Group 201"/>
          <p:cNvGrpSpPr>
            <a:grpSpLocks/>
          </p:cNvGrpSpPr>
          <p:nvPr/>
        </p:nvGrpSpPr>
        <p:grpSpPr bwMode="auto">
          <a:xfrm>
            <a:off x="3324702" y="5410677"/>
            <a:ext cx="457200" cy="837248"/>
            <a:chOff x="1676400" y="5257800"/>
            <a:chExt cx="457200" cy="838200"/>
          </a:xfrm>
        </p:grpSpPr>
        <p:sp>
          <p:nvSpPr>
            <p:cNvPr id="70753" name="Rectangle 193"/>
            <p:cNvSpPr>
              <a:spLocks noChangeArrowheads="1"/>
            </p:cNvSpPr>
            <p:nvPr/>
          </p:nvSpPr>
          <p:spPr bwMode="auto">
            <a:xfrm>
              <a:off x="1676400" y="5257800"/>
              <a:ext cx="381000" cy="498894"/>
            </a:xfrm>
            <a:prstGeom prst="rect">
              <a:avLst/>
            </a:prstGeom>
            <a:solidFill>
              <a:schemeClr val="accent1"/>
            </a:solidFill>
            <a:ln w="9525" algn="ctr">
              <a:solidFill>
                <a:schemeClr val="tx2"/>
              </a:solidFill>
              <a:round/>
              <a:headEnd/>
              <a:tailEnd/>
            </a:ln>
          </p:spPr>
          <p:txBody>
            <a:bodyPr wrap="none" anchor="ctr"/>
            <a:lstStyle/>
            <a:p>
              <a:endParaRPr lang="en-US"/>
            </a:p>
          </p:txBody>
        </p:sp>
        <p:sp>
          <p:nvSpPr>
            <p:cNvPr id="70754" name="Oval 186"/>
            <p:cNvSpPr>
              <a:spLocks noChangeArrowheads="1"/>
            </p:cNvSpPr>
            <p:nvPr/>
          </p:nvSpPr>
          <p:spPr bwMode="auto">
            <a:xfrm>
              <a:off x="1782508" y="5334000"/>
              <a:ext cx="152400" cy="152400"/>
            </a:xfrm>
            <a:prstGeom prst="ellipse">
              <a:avLst/>
            </a:prstGeom>
            <a:solidFill>
              <a:schemeClr val="tx2"/>
            </a:solidFill>
            <a:ln w="9525" algn="ctr">
              <a:solidFill>
                <a:schemeClr val="tx2"/>
              </a:solidFill>
              <a:round/>
              <a:headEnd/>
              <a:tailEnd/>
            </a:ln>
          </p:spPr>
          <p:txBody>
            <a:bodyPr wrap="none" anchor="ctr"/>
            <a:lstStyle/>
            <a:p>
              <a:endParaRPr lang="en-US"/>
            </a:p>
          </p:txBody>
        </p:sp>
        <p:cxnSp>
          <p:nvCxnSpPr>
            <p:cNvPr id="70755" name="Straight Connector 187"/>
            <p:cNvCxnSpPr>
              <a:cxnSpLocks noChangeShapeType="1"/>
            </p:cNvCxnSpPr>
            <p:nvPr/>
          </p:nvCxnSpPr>
          <p:spPr bwMode="auto">
            <a:xfrm rot="5400000">
              <a:off x="1783302" y="5638006"/>
              <a:ext cx="152400" cy="1588"/>
            </a:xfrm>
            <a:prstGeom prst="line">
              <a:avLst/>
            </a:prstGeom>
            <a:noFill/>
            <a:ln w="117475" cap="rnd" algn="ctr">
              <a:solidFill>
                <a:schemeClr val="tx2"/>
              </a:solidFill>
              <a:round/>
              <a:headEnd/>
              <a:tailEnd/>
            </a:ln>
          </p:spPr>
        </p:cxnSp>
        <p:cxnSp>
          <p:nvCxnSpPr>
            <p:cNvPr id="70756" name="Straight Connector 190"/>
            <p:cNvCxnSpPr>
              <a:cxnSpLocks noChangeShapeType="1"/>
            </p:cNvCxnSpPr>
            <p:nvPr/>
          </p:nvCxnSpPr>
          <p:spPr bwMode="auto">
            <a:xfrm rot="16200000" flipH="1">
              <a:off x="1895996" y="5548008"/>
              <a:ext cx="75406" cy="75406"/>
            </a:xfrm>
            <a:prstGeom prst="line">
              <a:avLst/>
            </a:prstGeom>
            <a:noFill/>
            <a:ln w="57150" cap="rnd" algn="ctr">
              <a:solidFill>
                <a:schemeClr val="tx2"/>
              </a:solidFill>
              <a:round/>
              <a:headEnd/>
              <a:tailEnd/>
            </a:ln>
          </p:spPr>
        </p:cxnSp>
        <p:cxnSp>
          <p:nvCxnSpPr>
            <p:cNvPr id="70757" name="Straight Connector 191"/>
            <p:cNvCxnSpPr>
              <a:cxnSpLocks noChangeShapeType="1"/>
            </p:cNvCxnSpPr>
            <p:nvPr/>
          </p:nvCxnSpPr>
          <p:spPr bwMode="auto">
            <a:xfrm rot="10800000">
              <a:off x="1752600" y="5486401"/>
              <a:ext cx="76994" cy="59135"/>
            </a:xfrm>
            <a:prstGeom prst="line">
              <a:avLst/>
            </a:prstGeom>
            <a:noFill/>
            <a:ln w="57150" cap="rnd" algn="ctr">
              <a:solidFill>
                <a:schemeClr val="tx2"/>
              </a:solidFill>
              <a:round/>
              <a:headEnd/>
              <a:tailEnd/>
            </a:ln>
          </p:spPr>
        </p:cxnSp>
        <p:grpSp>
          <p:nvGrpSpPr>
            <p:cNvPr id="11" name="Group 194"/>
            <p:cNvGrpSpPr>
              <a:grpSpLocks/>
            </p:cNvGrpSpPr>
            <p:nvPr/>
          </p:nvGrpSpPr>
          <p:grpSpPr bwMode="auto">
            <a:xfrm>
              <a:off x="1676400" y="5867400"/>
              <a:ext cx="457200" cy="228600"/>
              <a:chOff x="1699130" y="2971800"/>
              <a:chExt cx="891670" cy="329114"/>
            </a:xfrm>
          </p:grpSpPr>
          <p:cxnSp>
            <p:nvCxnSpPr>
              <p:cNvPr id="70759"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760"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761"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762"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763"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764"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cxnSp>
        <p:nvCxnSpPr>
          <p:cNvPr id="70670" name="Shape 229"/>
          <p:cNvCxnSpPr>
            <a:cxnSpLocks noChangeShapeType="1"/>
          </p:cNvCxnSpPr>
          <p:nvPr/>
        </p:nvCxnSpPr>
        <p:spPr bwMode="auto">
          <a:xfrm rot="10800000" flipV="1">
            <a:off x="3506153" y="2667477"/>
            <a:ext cx="1265873" cy="457200"/>
          </a:xfrm>
          <a:prstGeom prst="curvedConnector2">
            <a:avLst/>
          </a:prstGeom>
          <a:noFill/>
          <a:ln w="9525" algn="ctr">
            <a:solidFill>
              <a:schemeClr val="tx1"/>
            </a:solidFill>
            <a:round/>
            <a:headEnd/>
            <a:tailEnd type="arrow" w="med" len="med"/>
          </a:ln>
        </p:spPr>
      </p:cxnSp>
      <p:cxnSp>
        <p:nvCxnSpPr>
          <p:cNvPr id="70671" name="Shape 230"/>
          <p:cNvCxnSpPr>
            <a:cxnSpLocks noChangeShapeType="1"/>
          </p:cNvCxnSpPr>
          <p:nvPr/>
        </p:nvCxnSpPr>
        <p:spPr bwMode="auto">
          <a:xfrm>
            <a:off x="5915025" y="2667477"/>
            <a:ext cx="1173004" cy="457200"/>
          </a:xfrm>
          <a:prstGeom prst="curvedConnector2">
            <a:avLst/>
          </a:prstGeom>
          <a:noFill/>
          <a:ln w="9525" algn="ctr">
            <a:solidFill>
              <a:schemeClr val="tx1"/>
            </a:solidFill>
            <a:round/>
            <a:headEnd/>
            <a:tailEnd type="arrow" w="med" len="med"/>
          </a:ln>
        </p:spPr>
      </p:cxnSp>
      <p:cxnSp>
        <p:nvCxnSpPr>
          <p:cNvPr id="70672" name="Straight Arrow Connector 234"/>
          <p:cNvCxnSpPr>
            <a:cxnSpLocks noChangeShapeType="1"/>
          </p:cNvCxnSpPr>
          <p:nvPr/>
        </p:nvCxnSpPr>
        <p:spPr bwMode="auto">
          <a:xfrm rot="5400000">
            <a:off x="5189935" y="2933938"/>
            <a:ext cx="228600" cy="1429"/>
          </a:xfrm>
          <a:prstGeom prst="straightConnector1">
            <a:avLst/>
          </a:prstGeom>
          <a:noFill/>
          <a:ln w="9525" algn="ctr">
            <a:solidFill>
              <a:schemeClr val="tx1"/>
            </a:solidFill>
            <a:round/>
            <a:headEnd/>
            <a:tailEnd type="arrow" w="med" len="med"/>
          </a:ln>
        </p:spPr>
      </p:cxnSp>
      <p:cxnSp>
        <p:nvCxnSpPr>
          <p:cNvPr id="70673" name="Straight Arrow Connector 235"/>
          <p:cNvCxnSpPr>
            <a:cxnSpLocks noChangeShapeType="1"/>
          </p:cNvCxnSpPr>
          <p:nvPr/>
        </p:nvCxnSpPr>
        <p:spPr bwMode="auto">
          <a:xfrm rot="5400000">
            <a:off x="3286840" y="4228387"/>
            <a:ext cx="380048" cy="1428"/>
          </a:xfrm>
          <a:prstGeom prst="straightConnector1">
            <a:avLst/>
          </a:prstGeom>
          <a:noFill/>
          <a:ln w="9525" algn="ctr">
            <a:solidFill>
              <a:schemeClr val="tx1"/>
            </a:solidFill>
            <a:round/>
            <a:headEnd/>
            <a:tailEnd type="arrow" w="med" len="med"/>
          </a:ln>
        </p:spPr>
      </p:cxnSp>
      <p:cxnSp>
        <p:nvCxnSpPr>
          <p:cNvPr id="70674" name="Straight Arrow Connector 236"/>
          <p:cNvCxnSpPr>
            <a:cxnSpLocks noChangeShapeType="1"/>
          </p:cNvCxnSpPr>
          <p:nvPr/>
        </p:nvCxnSpPr>
        <p:spPr bwMode="auto">
          <a:xfrm rot="5400000">
            <a:off x="5135642" y="4199812"/>
            <a:ext cx="380048" cy="1428"/>
          </a:xfrm>
          <a:prstGeom prst="straightConnector1">
            <a:avLst/>
          </a:prstGeom>
          <a:noFill/>
          <a:ln w="9525" algn="ctr">
            <a:solidFill>
              <a:schemeClr val="tx1"/>
            </a:solidFill>
            <a:round/>
            <a:headEnd/>
            <a:tailEnd type="arrow" w="med" len="med"/>
          </a:ln>
        </p:spPr>
      </p:cxnSp>
      <p:cxnSp>
        <p:nvCxnSpPr>
          <p:cNvPr id="70675" name="Straight Arrow Connector 237"/>
          <p:cNvCxnSpPr>
            <a:cxnSpLocks noChangeShapeType="1"/>
          </p:cNvCxnSpPr>
          <p:nvPr/>
        </p:nvCxnSpPr>
        <p:spPr bwMode="auto">
          <a:xfrm rot="5400000">
            <a:off x="6892290" y="4167665"/>
            <a:ext cx="381477" cy="1428"/>
          </a:xfrm>
          <a:prstGeom prst="straightConnector1">
            <a:avLst/>
          </a:prstGeom>
          <a:noFill/>
          <a:ln w="9525" algn="ctr">
            <a:solidFill>
              <a:schemeClr val="tx1"/>
            </a:solidFill>
            <a:round/>
            <a:headEnd/>
            <a:tailEnd type="arrow" w="med" len="med"/>
          </a:ln>
        </p:spPr>
      </p:cxnSp>
      <p:cxnSp>
        <p:nvCxnSpPr>
          <p:cNvPr id="70676" name="Straight Arrow Connector 238"/>
          <p:cNvCxnSpPr>
            <a:cxnSpLocks noChangeShapeType="1"/>
          </p:cNvCxnSpPr>
          <p:nvPr/>
        </p:nvCxnSpPr>
        <p:spPr bwMode="auto">
          <a:xfrm rot="5400000">
            <a:off x="3286840" y="5142787"/>
            <a:ext cx="380048" cy="1428"/>
          </a:xfrm>
          <a:prstGeom prst="straightConnector1">
            <a:avLst/>
          </a:prstGeom>
          <a:noFill/>
          <a:ln w="9525" algn="ctr">
            <a:solidFill>
              <a:schemeClr val="tx1"/>
            </a:solidFill>
            <a:round/>
            <a:headEnd/>
            <a:tailEnd type="arrow" w="med" len="med"/>
          </a:ln>
        </p:spPr>
      </p:cxnSp>
      <p:cxnSp>
        <p:nvCxnSpPr>
          <p:cNvPr id="70677" name="Straight Arrow Connector 239"/>
          <p:cNvCxnSpPr>
            <a:cxnSpLocks noChangeShapeType="1"/>
          </p:cNvCxnSpPr>
          <p:nvPr/>
        </p:nvCxnSpPr>
        <p:spPr bwMode="auto">
          <a:xfrm rot="5400000">
            <a:off x="5135642" y="5114212"/>
            <a:ext cx="380048" cy="1428"/>
          </a:xfrm>
          <a:prstGeom prst="straightConnector1">
            <a:avLst/>
          </a:prstGeom>
          <a:noFill/>
          <a:ln w="9525" algn="ctr">
            <a:solidFill>
              <a:schemeClr val="tx1"/>
            </a:solidFill>
            <a:round/>
            <a:headEnd/>
            <a:tailEnd type="arrow" w="med" len="med"/>
          </a:ln>
        </p:spPr>
      </p:cxnSp>
      <p:cxnSp>
        <p:nvCxnSpPr>
          <p:cNvPr id="70678" name="Straight Arrow Connector 240"/>
          <p:cNvCxnSpPr>
            <a:cxnSpLocks noChangeShapeType="1"/>
          </p:cNvCxnSpPr>
          <p:nvPr/>
        </p:nvCxnSpPr>
        <p:spPr bwMode="auto">
          <a:xfrm rot="5400000">
            <a:off x="6892290" y="5082065"/>
            <a:ext cx="381477" cy="1428"/>
          </a:xfrm>
          <a:prstGeom prst="straightConnector1">
            <a:avLst/>
          </a:prstGeom>
          <a:noFill/>
          <a:ln w="9525" algn="ctr">
            <a:solidFill>
              <a:schemeClr val="tx1"/>
            </a:solidFill>
            <a:round/>
            <a:headEnd/>
            <a:tailEnd type="arrow" w="med" len="med"/>
          </a:ln>
        </p:spPr>
      </p:cxnSp>
      <p:sp>
        <p:nvSpPr>
          <p:cNvPr id="70679" name="TextBox 241"/>
          <p:cNvSpPr txBox="1">
            <a:spLocks noChangeArrowheads="1"/>
          </p:cNvSpPr>
          <p:nvPr/>
        </p:nvSpPr>
        <p:spPr bwMode="auto">
          <a:xfrm>
            <a:off x="228600" y="1447800"/>
            <a:ext cx="3810000" cy="400108"/>
          </a:xfrm>
          <a:prstGeom prst="rect">
            <a:avLst/>
          </a:prstGeom>
          <a:noFill/>
          <a:ln w="9525">
            <a:noFill/>
            <a:miter lim="800000"/>
            <a:headEnd/>
            <a:tailEnd/>
          </a:ln>
        </p:spPr>
        <p:txBody>
          <a:bodyPr wrap="square" lIns="91439" tIns="45719" rIns="91439" bIns="45719">
            <a:spAutoFit/>
          </a:bodyPr>
          <a:lstStyle/>
          <a:p>
            <a:pPr>
              <a:buNone/>
            </a:pPr>
            <a:r>
              <a:rPr lang="en-US" b="1" dirty="0" smtClean="0"/>
              <a:t>Identify roles and goals</a:t>
            </a:r>
            <a:endParaRPr lang="en-US" b="1" dirty="0"/>
          </a:p>
        </p:txBody>
      </p:sp>
      <p:sp>
        <p:nvSpPr>
          <p:cNvPr id="70680" name="TextBox 242"/>
          <p:cNvSpPr txBox="1">
            <a:spLocks noChangeArrowheads="1"/>
          </p:cNvSpPr>
          <p:nvPr/>
        </p:nvSpPr>
        <p:spPr bwMode="auto">
          <a:xfrm>
            <a:off x="228600" y="3124677"/>
            <a:ext cx="2946638" cy="769439"/>
          </a:xfrm>
          <a:prstGeom prst="rect">
            <a:avLst/>
          </a:prstGeom>
          <a:noFill/>
          <a:ln w="9525">
            <a:noFill/>
            <a:miter lim="800000"/>
            <a:headEnd/>
            <a:tailEnd/>
          </a:ln>
        </p:spPr>
        <p:txBody>
          <a:bodyPr wrap="none" lIns="91439" tIns="45719" rIns="91439" bIns="45719">
            <a:spAutoFit/>
          </a:bodyPr>
          <a:lstStyle/>
          <a:p>
            <a:pPr>
              <a:buNone/>
            </a:pPr>
            <a:r>
              <a:rPr lang="en-US" b="1" dirty="0"/>
              <a:t>Distribute </a:t>
            </a:r>
            <a:r>
              <a:rPr lang="en-US" b="1" dirty="0" smtClean="0"/>
              <a:t>behaviorally</a:t>
            </a:r>
          </a:p>
          <a:p>
            <a:pPr>
              <a:buNone/>
            </a:pPr>
            <a:r>
              <a:rPr lang="en-US" b="1" dirty="0" smtClean="0"/>
              <a:t>distinct traits</a:t>
            </a:r>
            <a:endParaRPr lang="en-US" b="1" dirty="0"/>
          </a:p>
        </p:txBody>
      </p:sp>
      <p:sp>
        <p:nvSpPr>
          <p:cNvPr id="70681" name="TextBox 248"/>
          <p:cNvSpPr txBox="1">
            <a:spLocks noChangeArrowheads="1"/>
          </p:cNvSpPr>
          <p:nvPr/>
        </p:nvSpPr>
        <p:spPr bwMode="auto">
          <a:xfrm>
            <a:off x="304324" y="4343400"/>
            <a:ext cx="2348718" cy="400108"/>
          </a:xfrm>
          <a:prstGeom prst="rect">
            <a:avLst/>
          </a:prstGeom>
          <a:noFill/>
          <a:ln w="9525">
            <a:noFill/>
            <a:miter lim="800000"/>
            <a:headEnd/>
            <a:tailEnd/>
          </a:ln>
        </p:spPr>
        <p:txBody>
          <a:bodyPr wrap="none" lIns="91439" tIns="45719" rIns="91439" bIns="45719">
            <a:spAutoFit/>
          </a:bodyPr>
          <a:lstStyle/>
          <a:p>
            <a:pPr>
              <a:buNone/>
            </a:pPr>
            <a:r>
              <a:rPr lang="en-US" b="1" dirty="0" smtClean="0"/>
              <a:t>Assign attributes</a:t>
            </a:r>
            <a:endParaRPr lang="en-US" b="1" dirty="0"/>
          </a:p>
        </p:txBody>
      </p:sp>
      <p:sp>
        <p:nvSpPr>
          <p:cNvPr id="70682" name="TextBox 249"/>
          <p:cNvSpPr txBox="1">
            <a:spLocks noChangeArrowheads="1"/>
          </p:cNvSpPr>
          <p:nvPr/>
        </p:nvSpPr>
        <p:spPr bwMode="auto">
          <a:xfrm>
            <a:off x="329457" y="5639277"/>
            <a:ext cx="1340430" cy="400108"/>
          </a:xfrm>
          <a:prstGeom prst="rect">
            <a:avLst/>
          </a:prstGeom>
          <a:noFill/>
          <a:ln w="9525">
            <a:noFill/>
            <a:miter lim="800000"/>
            <a:headEnd/>
            <a:tailEnd/>
          </a:ln>
        </p:spPr>
        <p:txBody>
          <a:bodyPr wrap="none" lIns="91439" tIns="45719" rIns="91439" bIns="45719">
            <a:spAutoFit/>
          </a:bodyPr>
          <a:lstStyle/>
          <a:p>
            <a:pPr>
              <a:buNone/>
            </a:pPr>
            <a:r>
              <a:rPr lang="en-US" b="1" dirty="0"/>
              <a:t>Personas</a:t>
            </a:r>
          </a:p>
        </p:txBody>
      </p:sp>
      <p:grpSp>
        <p:nvGrpSpPr>
          <p:cNvPr id="12" name="Group 251"/>
          <p:cNvGrpSpPr/>
          <p:nvPr/>
        </p:nvGrpSpPr>
        <p:grpSpPr>
          <a:xfrm>
            <a:off x="3857264" y="1371600"/>
            <a:ext cx="152400" cy="381000"/>
            <a:chOff x="2819400" y="1447800"/>
            <a:chExt cx="218802" cy="539932"/>
          </a:xfrm>
          <a:solidFill>
            <a:schemeClr val="tx1">
              <a:lumMod val="75000"/>
              <a:lumOff val="25000"/>
            </a:schemeClr>
          </a:solidFill>
        </p:grpSpPr>
        <p:sp>
          <p:nvSpPr>
            <p:cNvPr id="253" name="Oval 252"/>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54" name="Straight Connector 253"/>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55" name="Straight Connector 254"/>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56" name="Straight Connector 255"/>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57" name="Straight Connector 256"/>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58" name="Straight Connector 257"/>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3" name="Group 258"/>
          <p:cNvGrpSpPr/>
          <p:nvPr/>
        </p:nvGrpSpPr>
        <p:grpSpPr>
          <a:xfrm>
            <a:off x="3628664" y="1447801"/>
            <a:ext cx="152400" cy="381000"/>
            <a:chOff x="2819400" y="1447800"/>
            <a:chExt cx="218802" cy="539932"/>
          </a:xfrm>
          <a:solidFill>
            <a:schemeClr val="tx1">
              <a:lumMod val="75000"/>
              <a:lumOff val="25000"/>
            </a:schemeClr>
          </a:solidFill>
        </p:grpSpPr>
        <p:sp>
          <p:nvSpPr>
            <p:cNvPr id="260" name="Oval 259"/>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61" name="Straight Connector 260"/>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62" name="Straight Connector 261"/>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63" name="Straight Connector 262"/>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64" name="Straight Connector 263"/>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65" name="Straight Connector 264"/>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4" name="Group 250"/>
          <p:cNvGrpSpPr>
            <a:grpSpLocks/>
          </p:cNvGrpSpPr>
          <p:nvPr/>
        </p:nvGrpSpPr>
        <p:grpSpPr bwMode="auto">
          <a:xfrm>
            <a:off x="3704749" y="1447324"/>
            <a:ext cx="220028" cy="540068"/>
            <a:chOff x="2819400" y="1447800"/>
            <a:chExt cx="218802" cy="539932"/>
          </a:xfrm>
          <a:solidFill>
            <a:schemeClr val="bg1">
              <a:lumMod val="50000"/>
            </a:schemeClr>
          </a:solidFill>
        </p:grpSpPr>
        <p:sp>
          <p:nvSpPr>
            <p:cNvPr id="70723" name="Oval 10"/>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24" name="Straight Connector 15"/>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25" name="Straight Connector 19"/>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26" name="Straight Connector 23"/>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27" name="Straight Connector 30"/>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28" name="Straight Connector 35"/>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grpSp>
        <p:nvGrpSpPr>
          <p:cNvPr id="15" name="Group 272"/>
          <p:cNvGrpSpPr/>
          <p:nvPr/>
        </p:nvGrpSpPr>
        <p:grpSpPr>
          <a:xfrm>
            <a:off x="4466863" y="1371600"/>
            <a:ext cx="152400" cy="381000"/>
            <a:chOff x="2819400" y="1447800"/>
            <a:chExt cx="218802" cy="539932"/>
          </a:xfrm>
          <a:solidFill>
            <a:schemeClr val="tx1">
              <a:lumMod val="75000"/>
              <a:lumOff val="25000"/>
            </a:schemeClr>
          </a:solidFill>
        </p:grpSpPr>
        <p:sp>
          <p:nvSpPr>
            <p:cNvPr id="274" name="Oval 273"/>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75" name="Straight Connector 274"/>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76" name="Straight Connector 275"/>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77" name="Straight Connector 276"/>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78" name="Straight Connector 277"/>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79" name="Straight Connector 278"/>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6" name="Group 279"/>
          <p:cNvGrpSpPr/>
          <p:nvPr/>
        </p:nvGrpSpPr>
        <p:grpSpPr>
          <a:xfrm>
            <a:off x="4238263" y="1447801"/>
            <a:ext cx="152400" cy="381000"/>
            <a:chOff x="2819400" y="1447800"/>
            <a:chExt cx="218802" cy="539932"/>
          </a:xfrm>
          <a:solidFill>
            <a:schemeClr val="tx1">
              <a:lumMod val="75000"/>
              <a:lumOff val="25000"/>
            </a:schemeClr>
          </a:solidFill>
        </p:grpSpPr>
        <p:sp>
          <p:nvSpPr>
            <p:cNvPr id="281" name="Oval 280"/>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82" name="Straight Connector 281"/>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83" name="Straight Connector 282"/>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84" name="Straight Connector 283"/>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85" name="Straight Connector 284"/>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86" name="Straight Connector 285"/>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7" name="Group 286"/>
          <p:cNvGrpSpPr>
            <a:grpSpLocks/>
          </p:cNvGrpSpPr>
          <p:nvPr/>
        </p:nvGrpSpPr>
        <p:grpSpPr bwMode="auto">
          <a:xfrm>
            <a:off x="4314825" y="1447324"/>
            <a:ext cx="218599" cy="540068"/>
            <a:chOff x="2819400" y="1447800"/>
            <a:chExt cx="218802" cy="539932"/>
          </a:xfrm>
          <a:solidFill>
            <a:schemeClr val="bg1">
              <a:lumMod val="50000"/>
            </a:schemeClr>
          </a:solidFill>
        </p:grpSpPr>
        <p:sp>
          <p:nvSpPr>
            <p:cNvPr id="70717" name="Oval 287"/>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18" name="Straight Connector 288"/>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19" name="Straight Connector 289"/>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20" name="Straight Connector 290"/>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21" name="Straight Connector 291"/>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22" name="Straight Connector 292"/>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grpSp>
        <p:nvGrpSpPr>
          <p:cNvPr id="18" name="Group 293"/>
          <p:cNvGrpSpPr/>
          <p:nvPr/>
        </p:nvGrpSpPr>
        <p:grpSpPr>
          <a:xfrm>
            <a:off x="5228864" y="1371600"/>
            <a:ext cx="152400" cy="381000"/>
            <a:chOff x="2819400" y="1447800"/>
            <a:chExt cx="218802" cy="539932"/>
          </a:xfrm>
          <a:solidFill>
            <a:schemeClr val="tx1">
              <a:lumMod val="75000"/>
              <a:lumOff val="25000"/>
            </a:schemeClr>
          </a:solidFill>
        </p:grpSpPr>
        <p:sp>
          <p:nvSpPr>
            <p:cNvPr id="295" name="Oval 294"/>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96" name="Straight Connector 295"/>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97" name="Straight Connector 296"/>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98" name="Straight Connector 297"/>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99" name="Straight Connector 298"/>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00" name="Straight Connector 299"/>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9" name="Group 300"/>
          <p:cNvGrpSpPr/>
          <p:nvPr/>
        </p:nvGrpSpPr>
        <p:grpSpPr>
          <a:xfrm>
            <a:off x="5000264" y="1447801"/>
            <a:ext cx="152400" cy="381000"/>
            <a:chOff x="2819400" y="1447800"/>
            <a:chExt cx="218802" cy="539932"/>
          </a:xfrm>
          <a:solidFill>
            <a:schemeClr val="tx1">
              <a:lumMod val="75000"/>
              <a:lumOff val="25000"/>
            </a:schemeClr>
          </a:solidFill>
        </p:grpSpPr>
        <p:sp>
          <p:nvSpPr>
            <p:cNvPr id="302" name="Oval 301"/>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03" name="Straight Connector 302"/>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04" name="Straight Connector 303"/>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05" name="Straight Connector 304"/>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06" name="Straight Connector 305"/>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07" name="Straight Connector 306"/>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0" name="Group 307"/>
          <p:cNvGrpSpPr>
            <a:grpSpLocks/>
          </p:cNvGrpSpPr>
          <p:nvPr/>
        </p:nvGrpSpPr>
        <p:grpSpPr bwMode="auto">
          <a:xfrm>
            <a:off x="5076349" y="1447324"/>
            <a:ext cx="220028" cy="540068"/>
            <a:chOff x="2819400" y="1447800"/>
            <a:chExt cx="218802" cy="539932"/>
          </a:xfrm>
          <a:solidFill>
            <a:schemeClr val="bg1">
              <a:lumMod val="50000"/>
            </a:schemeClr>
          </a:solidFill>
        </p:grpSpPr>
        <p:sp>
          <p:nvSpPr>
            <p:cNvPr id="70711" name="Oval 308"/>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12" name="Straight Connector 309"/>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13" name="Straight Connector 310"/>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14" name="Straight Connector 311"/>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15" name="Straight Connector 312"/>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16" name="Straight Connector 313"/>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grpSp>
        <p:nvGrpSpPr>
          <p:cNvPr id="21" name="Group 314"/>
          <p:cNvGrpSpPr/>
          <p:nvPr/>
        </p:nvGrpSpPr>
        <p:grpSpPr>
          <a:xfrm>
            <a:off x="5990864" y="1371600"/>
            <a:ext cx="152400" cy="381000"/>
            <a:chOff x="2819400" y="1447800"/>
            <a:chExt cx="218802" cy="539932"/>
          </a:xfrm>
          <a:solidFill>
            <a:schemeClr val="tx1">
              <a:lumMod val="75000"/>
              <a:lumOff val="25000"/>
            </a:schemeClr>
          </a:solidFill>
        </p:grpSpPr>
        <p:sp>
          <p:nvSpPr>
            <p:cNvPr id="316" name="Oval 315"/>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17" name="Straight Connector 316"/>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18" name="Straight Connector 317"/>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19" name="Straight Connector 318"/>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0" name="Straight Connector 319"/>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1" name="Straight Connector 320"/>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2" name="Group 321"/>
          <p:cNvGrpSpPr/>
          <p:nvPr/>
        </p:nvGrpSpPr>
        <p:grpSpPr>
          <a:xfrm>
            <a:off x="5762264" y="1447801"/>
            <a:ext cx="152400" cy="381000"/>
            <a:chOff x="2819400" y="1447800"/>
            <a:chExt cx="218802" cy="539932"/>
          </a:xfrm>
          <a:solidFill>
            <a:schemeClr val="tx1">
              <a:lumMod val="75000"/>
              <a:lumOff val="25000"/>
            </a:schemeClr>
          </a:solidFill>
        </p:grpSpPr>
        <p:sp>
          <p:nvSpPr>
            <p:cNvPr id="323" name="Oval 322"/>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24" name="Straight Connector 323"/>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25" name="Straight Connector 324"/>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6" name="Straight Connector 325"/>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7" name="Straight Connector 326"/>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8" name="Straight Connector 327"/>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3" name="Group 328"/>
          <p:cNvGrpSpPr>
            <a:grpSpLocks/>
          </p:cNvGrpSpPr>
          <p:nvPr/>
        </p:nvGrpSpPr>
        <p:grpSpPr bwMode="auto">
          <a:xfrm>
            <a:off x="5839302" y="1447324"/>
            <a:ext cx="218598" cy="540068"/>
            <a:chOff x="2819400" y="1447800"/>
            <a:chExt cx="218802" cy="539932"/>
          </a:xfrm>
          <a:solidFill>
            <a:schemeClr val="bg1">
              <a:lumMod val="50000"/>
            </a:schemeClr>
          </a:solidFill>
        </p:grpSpPr>
        <p:sp>
          <p:nvSpPr>
            <p:cNvPr id="70705" name="Oval 329"/>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06" name="Straight Connector 330"/>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07" name="Straight Connector 331"/>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08" name="Straight Connector 332"/>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09" name="Straight Connector 333"/>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10" name="Straight Connector 334"/>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grpSp>
        <p:nvGrpSpPr>
          <p:cNvPr id="24" name="Group 335"/>
          <p:cNvGrpSpPr/>
          <p:nvPr/>
        </p:nvGrpSpPr>
        <p:grpSpPr>
          <a:xfrm>
            <a:off x="6676664" y="1371600"/>
            <a:ext cx="152400" cy="381000"/>
            <a:chOff x="2819400" y="1447800"/>
            <a:chExt cx="218802" cy="539932"/>
          </a:xfrm>
          <a:solidFill>
            <a:schemeClr val="tx1">
              <a:lumMod val="75000"/>
              <a:lumOff val="25000"/>
            </a:schemeClr>
          </a:solidFill>
        </p:grpSpPr>
        <p:sp>
          <p:nvSpPr>
            <p:cNvPr id="337" name="Oval 336"/>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38" name="Straight Connector 337"/>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39" name="Straight Connector 338"/>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0" name="Straight Connector 339"/>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1" name="Straight Connector 340"/>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2" name="Straight Connector 341"/>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5" name="Group 342"/>
          <p:cNvGrpSpPr/>
          <p:nvPr/>
        </p:nvGrpSpPr>
        <p:grpSpPr>
          <a:xfrm>
            <a:off x="6448064" y="1447801"/>
            <a:ext cx="152400" cy="381000"/>
            <a:chOff x="2819400" y="1447800"/>
            <a:chExt cx="218802" cy="539932"/>
          </a:xfrm>
          <a:solidFill>
            <a:schemeClr val="tx1">
              <a:lumMod val="75000"/>
              <a:lumOff val="25000"/>
            </a:schemeClr>
          </a:solidFill>
        </p:grpSpPr>
        <p:sp>
          <p:nvSpPr>
            <p:cNvPr id="344" name="Oval 343"/>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45" name="Straight Connector 344"/>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46" name="Straight Connector 345"/>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7" name="Straight Connector 346"/>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8" name="Straight Connector 347"/>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9" name="Straight Connector 348"/>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6" name="Group 349"/>
          <p:cNvGrpSpPr>
            <a:grpSpLocks/>
          </p:cNvGrpSpPr>
          <p:nvPr/>
        </p:nvGrpSpPr>
        <p:grpSpPr bwMode="auto">
          <a:xfrm>
            <a:off x="6525102" y="1447324"/>
            <a:ext cx="218598" cy="540068"/>
            <a:chOff x="2819400" y="1447800"/>
            <a:chExt cx="218802" cy="539932"/>
          </a:xfrm>
          <a:solidFill>
            <a:schemeClr val="bg1">
              <a:lumMod val="50000"/>
            </a:schemeClr>
          </a:solidFill>
        </p:grpSpPr>
        <p:sp>
          <p:nvSpPr>
            <p:cNvPr id="70699" name="Oval 350"/>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00" name="Straight Connector 351"/>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01" name="Straight Connector 352"/>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02" name="Straight Connector 353"/>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03" name="Straight Connector 354"/>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04" name="Straight Connector 355"/>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cxnSp>
        <p:nvCxnSpPr>
          <p:cNvPr id="70698" name="Straight Arrow Connector 356"/>
          <p:cNvCxnSpPr>
            <a:cxnSpLocks noChangeShapeType="1"/>
          </p:cNvCxnSpPr>
          <p:nvPr/>
        </p:nvCxnSpPr>
        <p:spPr bwMode="auto">
          <a:xfrm rot="5400000">
            <a:off x="5164932" y="2245995"/>
            <a:ext cx="228600" cy="2858"/>
          </a:xfrm>
          <a:prstGeom prst="straightConnector1">
            <a:avLst/>
          </a:prstGeom>
          <a:noFill/>
          <a:ln w="9525" algn="ctr">
            <a:solidFill>
              <a:schemeClr val="tx1"/>
            </a:solidFill>
            <a:round/>
            <a:headEnd/>
            <a:tailEnd type="arrow" w="med" len="med"/>
          </a:ln>
        </p:spPr>
      </p:cxnSp>
      <p:grpSp>
        <p:nvGrpSpPr>
          <p:cNvPr id="27" name="Group 201"/>
          <p:cNvGrpSpPr>
            <a:grpSpLocks/>
          </p:cNvGrpSpPr>
          <p:nvPr/>
        </p:nvGrpSpPr>
        <p:grpSpPr bwMode="auto">
          <a:xfrm>
            <a:off x="5132294" y="5410200"/>
            <a:ext cx="457200" cy="837248"/>
            <a:chOff x="1676400" y="5257800"/>
            <a:chExt cx="457200" cy="838200"/>
          </a:xfrm>
        </p:grpSpPr>
        <p:sp>
          <p:nvSpPr>
            <p:cNvPr id="212" name="Rectangle 193"/>
            <p:cNvSpPr>
              <a:spLocks noChangeArrowheads="1"/>
            </p:cNvSpPr>
            <p:nvPr/>
          </p:nvSpPr>
          <p:spPr bwMode="auto">
            <a:xfrm>
              <a:off x="1676400" y="5257800"/>
              <a:ext cx="381000" cy="498894"/>
            </a:xfrm>
            <a:prstGeom prst="rect">
              <a:avLst/>
            </a:prstGeom>
            <a:solidFill>
              <a:schemeClr val="accent1"/>
            </a:solidFill>
            <a:ln w="9525" algn="ctr">
              <a:solidFill>
                <a:schemeClr val="tx2"/>
              </a:solidFill>
              <a:round/>
              <a:headEnd/>
              <a:tailEnd/>
            </a:ln>
          </p:spPr>
          <p:txBody>
            <a:bodyPr wrap="none" anchor="ctr"/>
            <a:lstStyle/>
            <a:p>
              <a:endParaRPr lang="en-US"/>
            </a:p>
          </p:txBody>
        </p:sp>
        <p:sp>
          <p:nvSpPr>
            <p:cNvPr id="213" name="Oval 186"/>
            <p:cNvSpPr>
              <a:spLocks noChangeArrowheads="1"/>
            </p:cNvSpPr>
            <p:nvPr/>
          </p:nvSpPr>
          <p:spPr bwMode="auto">
            <a:xfrm>
              <a:off x="1782508" y="5334000"/>
              <a:ext cx="152400" cy="152400"/>
            </a:xfrm>
            <a:prstGeom prst="ellipse">
              <a:avLst/>
            </a:prstGeom>
            <a:solidFill>
              <a:schemeClr val="tx2"/>
            </a:solidFill>
            <a:ln w="9525" algn="ctr">
              <a:solidFill>
                <a:schemeClr val="tx2"/>
              </a:solidFill>
              <a:round/>
              <a:headEnd/>
              <a:tailEnd/>
            </a:ln>
          </p:spPr>
          <p:txBody>
            <a:bodyPr wrap="none" anchor="ctr"/>
            <a:lstStyle/>
            <a:p>
              <a:endParaRPr lang="en-US"/>
            </a:p>
          </p:txBody>
        </p:sp>
        <p:cxnSp>
          <p:nvCxnSpPr>
            <p:cNvPr id="214" name="Straight Connector 187"/>
            <p:cNvCxnSpPr>
              <a:cxnSpLocks noChangeShapeType="1"/>
            </p:cNvCxnSpPr>
            <p:nvPr/>
          </p:nvCxnSpPr>
          <p:spPr bwMode="auto">
            <a:xfrm rot="5400000">
              <a:off x="1783302" y="5638006"/>
              <a:ext cx="152400" cy="1588"/>
            </a:xfrm>
            <a:prstGeom prst="line">
              <a:avLst/>
            </a:prstGeom>
            <a:noFill/>
            <a:ln w="117475" cap="rnd" algn="ctr">
              <a:solidFill>
                <a:schemeClr val="tx2"/>
              </a:solidFill>
              <a:round/>
              <a:headEnd/>
              <a:tailEnd/>
            </a:ln>
          </p:spPr>
        </p:cxnSp>
        <p:cxnSp>
          <p:nvCxnSpPr>
            <p:cNvPr id="215" name="Straight Connector 190"/>
            <p:cNvCxnSpPr>
              <a:cxnSpLocks noChangeShapeType="1"/>
            </p:cNvCxnSpPr>
            <p:nvPr/>
          </p:nvCxnSpPr>
          <p:spPr bwMode="auto">
            <a:xfrm rot="16200000" flipH="1">
              <a:off x="1895996" y="5548008"/>
              <a:ext cx="75406" cy="75406"/>
            </a:xfrm>
            <a:prstGeom prst="line">
              <a:avLst/>
            </a:prstGeom>
            <a:noFill/>
            <a:ln w="57150" cap="rnd" algn="ctr">
              <a:solidFill>
                <a:schemeClr val="tx2"/>
              </a:solidFill>
              <a:round/>
              <a:headEnd/>
              <a:tailEnd/>
            </a:ln>
          </p:spPr>
        </p:cxnSp>
        <p:cxnSp>
          <p:nvCxnSpPr>
            <p:cNvPr id="216" name="Straight Connector 191"/>
            <p:cNvCxnSpPr>
              <a:cxnSpLocks noChangeShapeType="1"/>
            </p:cNvCxnSpPr>
            <p:nvPr/>
          </p:nvCxnSpPr>
          <p:spPr bwMode="auto">
            <a:xfrm rot="10800000">
              <a:off x="1752600" y="5486401"/>
              <a:ext cx="76994" cy="59135"/>
            </a:xfrm>
            <a:prstGeom prst="line">
              <a:avLst/>
            </a:prstGeom>
            <a:noFill/>
            <a:ln w="57150" cap="rnd" algn="ctr">
              <a:solidFill>
                <a:schemeClr val="tx2"/>
              </a:solidFill>
              <a:round/>
              <a:headEnd/>
              <a:tailEnd/>
            </a:ln>
          </p:spPr>
        </p:cxnSp>
        <p:grpSp>
          <p:nvGrpSpPr>
            <p:cNvPr id="28" name="Group 194"/>
            <p:cNvGrpSpPr>
              <a:grpSpLocks/>
            </p:cNvGrpSpPr>
            <p:nvPr/>
          </p:nvGrpSpPr>
          <p:grpSpPr bwMode="auto">
            <a:xfrm>
              <a:off x="1676400" y="5867382"/>
              <a:ext cx="457200" cy="228598"/>
              <a:chOff x="1699130" y="2971800"/>
              <a:chExt cx="891670" cy="329114"/>
            </a:xfrm>
          </p:grpSpPr>
          <p:cxnSp>
            <p:nvCxnSpPr>
              <p:cNvPr id="218"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219"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220"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221"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222"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223"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grpSp>
        <p:nvGrpSpPr>
          <p:cNvPr id="29" name="Group 201"/>
          <p:cNvGrpSpPr>
            <a:grpSpLocks/>
          </p:cNvGrpSpPr>
          <p:nvPr/>
        </p:nvGrpSpPr>
        <p:grpSpPr bwMode="auto">
          <a:xfrm>
            <a:off x="6893859" y="5410200"/>
            <a:ext cx="457200" cy="837248"/>
            <a:chOff x="1676400" y="5257800"/>
            <a:chExt cx="457200" cy="838200"/>
          </a:xfrm>
        </p:grpSpPr>
        <p:sp>
          <p:nvSpPr>
            <p:cNvPr id="225" name="Rectangle 193"/>
            <p:cNvSpPr>
              <a:spLocks noChangeArrowheads="1"/>
            </p:cNvSpPr>
            <p:nvPr/>
          </p:nvSpPr>
          <p:spPr bwMode="auto">
            <a:xfrm>
              <a:off x="1676400" y="5257800"/>
              <a:ext cx="381000" cy="498894"/>
            </a:xfrm>
            <a:prstGeom prst="rect">
              <a:avLst/>
            </a:prstGeom>
            <a:solidFill>
              <a:schemeClr val="accent1"/>
            </a:solidFill>
            <a:ln w="9525" algn="ctr">
              <a:solidFill>
                <a:schemeClr val="tx2"/>
              </a:solidFill>
              <a:round/>
              <a:headEnd/>
              <a:tailEnd/>
            </a:ln>
          </p:spPr>
          <p:txBody>
            <a:bodyPr wrap="none" anchor="ctr"/>
            <a:lstStyle/>
            <a:p>
              <a:endParaRPr lang="en-US"/>
            </a:p>
          </p:txBody>
        </p:sp>
        <p:sp>
          <p:nvSpPr>
            <p:cNvPr id="226" name="Oval 186"/>
            <p:cNvSpPr>
              <a:spLocks noChangeArrowheads="1"/>
            </p:cNvSpPr>
            <p:nvPr/>
          </p:nvSpPr>
          <p:spPr bwMode="auto">
            <a:xfrm>
              <a:off x="1782508" y="5334000"/>
              <a:ext cx="152400" cy="152400"/>
            </a:xfrm>
            <a:prstGeom prst="ellipse">
              <a:avLst/>
            </a:prstGeom>
            <a:solidFill>
              <a:schemeClr val="tx2"/>
            </a:solidFill>
            <a:ln w="9525" algn="ctr">
              <a:solidFill>
                <a:schemeClr val="tx2"/>
              </a:solidFill>
              <a:round/>
              <a:headEnd/>
              <a:tailEnd/>
            </a:ln>
          </p:spPr>
          <p:txBody>
            <a:bodyPr wrap="none" anchor="ctr"/>
            <a:lstStyle/>
            <a:p>
              <a:endParaRPr lang="en-US"/>
            </a:p>
          </p:txBody>
        </p:sp>
        <p:cxnSp>
          <p:nvCxnSpPr>
            <p:cNvPr id="227" name="Straight Connector 187"/>
            <p:cNvCxnSpPr>
              <a:cxnSpLocks noChangeShapeType="1"/>
            </p:cNvCxnSpPr>
            <p:nvPr/>
          </p:nvCxnSpPr>
          <p:spPr bwMode="auto">
            <a:xfrm rot="5400000">
              <a:off x="1783302" y="5638006"/>
              <a:ext cx="152400" cy="1588"/>
            </a:xfrm>
            <a:prstGeom prst="line">
              <a:avLst/>
            </a:prstGeom>
            <a:noFill/>
            <a:ln w="117475" cap="rnd" algn="ctr">
              <a:solidFill>
                <a:schemeClr val="tx2"/>
              </a:solidFill>
              <a:round/>
              <a:headEnd/>
              <a:tailEnd/>
            </a:ln>
          </p:spPr>
        </p:cxnSp>
        <p:cxnSp>
          <p:nvCxnSpPr>
            <p:cNvPr id="228" name="Straight Connector 190"/>
            <p:cNvCxnSpPr>
              <a:cxnSpLocks noChangeShapeType="1"/>
            </p:cNvCxnSpPr>
            <p:nvPr/>
          </p:nvCxnSpPr>
          <p:spPr bwMode="auto">
            <a:xfrm rot="16200000" flipH="1">
              <a:off x="1895996" y="5548008"/>
              <a:ext cx="75406" cy="75406"/>
            </a:xfrm>
            <a:prstGeom prst="line">
              <a:avLst/>
            </a:prstGeom>
            <a:noFill/>
            <a:ln w="57150" cap="rnd" algn="ctr">
              <a:solidFill>
                <a:schemeClr val="tx2"/>
              </a:solidFill>
              <a:round/>
              <a:headEnd/>
              <a:tailEnd/>
            </a:ln>
          </p:spPr>
        </p:cxnSp>
        <p:cxnSp>
          <p:nvCxnSpPr>
            <p:cNvPr id="229" name="Straight Connector 191"/>
            <p:cNvCxnSpPr>
              <a:cxnSpLocks noChangeShapeType="1"/>
            </p:cNvCxnSpPr>
            <p:nvPr/>
          </p:nvCxnSpPr>
          <p:spPr bwMode="auto">
            <a:xfrm rot="10800000">
              <a:off x="1752600" y="5486401"/>
              <a:ext cx="76994" cy="59135"/>
            </a:xfrm>
            <a:prstGeom prst="line">
              <a:avLst/>
            </a:prstGeom>
            <a:noFill/>
            <a:ln w="57150" cap="rnd" algn="ctr">
              <a:solidFill>
                <a:schemeClr val="tx2"/>
              </a:solidFill>
              <a:round/>
              <a:headEnd/>
              <a:tailEnd/>
            </a:ln>
          </p:spPr>
        </p:cxnSp>
        <p:grpSp>
          <p:nvGrpSpPr>
            <p:cNvPr id="30" name="Group 194"/>
            <p:cNvGrpSpPr>
              <a:grpSpLocks/>
            </p:cNvGrpSpPr>
            <p:nvPr/>
          </p:nvGrpSpPr>
          <p:grpSpPr bwMode="auto">
            <a:xfrm>
              <a:off x="1676400" y="5867382"/>
              <a:ext cx="457200" cy="228598"/>
              <a:chOff x="1699130" y="2971800"/>
              <a:chExt cx="891670" cy="329114"/>
            </a:xfrm>
          </p:grpSpPr>
          <p:cxnSp>
            <p:nvCxnSpPr>
              <p:cNvPr id="231"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232"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233"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234"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235"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236"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sp>
        <p:nvSpPr>
          <p:cNvPr id="211" name="Title 210"/>
          <p:cNvSpPr>
            <a:spLocks noGrp="1"/>
          </p:cNvSpPr>
          <p:nvPr>
            <p:ph type="title"/>
          </p:nvPr>
        </p:nvSpPr>
        <p:spPr>
          <a:xfrm>
            <a:off x="457200" y="0"/>
            <a:ext cx="8229600" cy="1143000"/>
          </a:xfrm>
        </p:spPr>
        <p:txBody>
          <a:bodyPr/>
          <a:lstStyle/>
          <a:p>
            <a:r>
              <a:rPr lang="en-US" dirty="0" smtClean="0"/>
              <a:t>How to develop personas</a:t>
            </a:r>
            <a:endParaRPr lang="en-US" dirty="0"/>
          </a:p>
        </p:txBody>
      </p:sp>
    </p:spTree>
    <p:extLst>
      <p:ext uri="{BB962C8B-B14F-4D97-AF65-F5344CB8AC3E}">
        <p14:creationId xmlns:p14="http://schemas.microsoft.com/office/powerpoint/2010/main" val="97917482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we going to do?</a:t>
            </a:r>
            <a:endParaRPr lang="en-US" dirty="0"/>
          </a:p>
        </p:txBody>
      </p:sp>
      <p:sp>
        <p:nvSpPr>
          <p:cNvPr id="5" name="Content Placeholder 4"/>
          <p:cNvSpPr>
            <a:spLocks noGrp="1"/>
          </p:cNvSpPr>
          <p:nvPr>
            <p:ph idx="1"/>
          </p:nvPr>
        </p:nvSpPr>
        <p:spPr/>
        <p:txBody>
          <a:bodyPr/>
          <a:lstStyle/>
          <a:p>
            <a:r>
              <a:rPr lang="en-US" dirty="0" smtClean="0"/>
              <a:t>Define the vision for our new animal</a:t>
            </a:r>
          </a:p>
          <a:p>
            <a:r>
              <a:rPr lang="en-US" dirty="0" smtClean="0"/>
              <a:t>Develop what our goals are</a:t>
            </a:r>
          </a:p>
          <a:p>
            <a:r>
              <a:rPr lang="en-US" dirty="0" smtClean="0"/>
              <a:t>Write user stories to develop the animal</a:t>
            </a:r>
          </a:p>
          <a:p>
            <a:r>
              <a:rPr lang="en-US" dirty="0" smtClean="0"/>
              <a:t>Estimate what it will take to build the animal</a:t>
            </a:r>
            <a:endParaRPr lang="en-US" dirty="0"/>
          </a:p>
        </p:txBody>
      </p:sp>
    </p:spTree>
    <p:extLst>
      <p:ext uri="{BB962C8B-B14F-4D97-AF65-F5344CB8AC3E}">
        <p14:creationId xmlns:p14="http://schemas.microsoft.com/office/powerpoint/2010/main" val="63162052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Personas</a:t>
            </a:r>
            <a:endParaRPr lang="en-US" dirty="0"/>
          </a:p>
        </p:txBody>
      </p:sp>
      <p:sp>
        <p:nvSpPr>
          <p:cNvPr id="2" name="Vertical Text Placeholder 1"/>
          <p:cNvSpPr>
            <a:spLocks noGrp="1"/>
          </p:cNvSpPr>
          <p:nvPr>
            <p:ph type="body" orient="vert" sz="quarter" idx="11"/>
          </p:nvPr>
        </p:nvSpPr>
        <p:spPr/>
        <p:txBody>
          <a:bodyPr/>
          <a:lstStyle/>
          <a:p>
            <a:endParaRPr lang="en-US"/>
          </a:p>
        </p:txBody>
      </p:sp>
      <p:sp>
        <p:nvSpPr>
          <p:cNvPr id="21" name="TextBox 20"/>
          <p:cNvSpPr txBox="1"/>
          <p:nvPr/>
        </p:nvSpPr>
        <p:spPr>
          <a:xfrm>
            <a:off x="1641475" y="1371600"/>
            <a:ext cx="7315200" cy="2246769"/>
          </a:xfrm>
          <a:prstGeom prst="rect">
            <a:avLst/>
          </a:prstGeom>
          <a:noFill/>
        </p:spPr>
        <p:txBody>
          <a:bodyPr wrap="square" rtlCol="0">
            <a:spAutoFit/>
          </a:bodyPr>
          <a:lstStyle/>
          <a:p>
            <a:pPr marL="457200" indent="-457200">
              <a:buFont typeface="Arial"/>
              <a:buChar char="•"/>
            </a:pPr>
            <a:r>
              <a:rPr lang="en-US" sz="2800" dirty="0" smtClean="0"/>
              <a:t>Take one of the roles you developed earlier</a:t>
            </a:r>
            <a:endParaRPr lang="en-US" sz="2800" dirty="0"/>
          </a:p>
          <a:p>
            <a:pPr marL="457200" indent="-457200">
              <a:buFont typeface="Arial"/>
              <a:buChar char="•"/>
            </a:pPr>
            <a:r>
              <a:rPr lang="en-US" sz="2800" dirty="0" smtClean="0"/>
              <a:t>Could multiple personality-types do this role?</a:t>
            </a:r>
          </a:p>
          <a:p>
            <a:pPr marL="457200" indent="-457200">
              <a:buFont typeface="Arial"/>
              <a:buChar char="•"/>
            </a:pPr>
            <a:r>
              <a:rPr lang="en-US" sz="2800" dirty="0" smtClean="0"/>
              <a:t>Develop 2 personas for this role</a:t>
            </a:r>
          </a:p>
        </p:txBody>
      </p:sp>
    </p:spTree>
    <p:extLst>
      <p:ext uri="{BB962C8B-B14F-4D97-AF65-F5344CB8AC3E}">
        <p14:creationId xmlns:p14="http://schemas.microsoft.com/office/powerpoint/2010/main" val="297261625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Collecting Stories</a:t>
            </a:r>
          </a:p>
        </p:txBody>
      </p:sp>
    </p:spTree>
    <p:extLst>
      <p:ext uri="{BB962C8B-B14F-4D97-AF65-F5344CB8AC3E}">
        <p14:creationId xmlns:p14="http://schemas.microsoft.com/office/powerpoint/2010/main" val="4125057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t>User </a:t>
            </a:r>
            <a:r>
              <a:rPr lang="en-US" dirty="0"/>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1002748" cy="523220"/>
          </a:xfrm>
          <a:prstGeom prst="rect">
            <a:avLst/>
          </a:prstGeom>
          <a:noFill/>
        </p:spPr>
        <p:txBody>
          <a:bodyPr wrap="none" rtlCol="0">
            <a:spAutoFit/>
          </a:bodyPr>
          <a:lstStyle/>
          <a:p>
            <a:pPr>
              <a:buNone/>
            </a:pPr>
            <a:r>
              <a:rPr lang="en-US" sz="2800" b="1" dirty="0" smtClean="0"/>
              <a:t>Card</a:t>
            </a:r>
            <a:endParaRPr lang="en-US" sz="2800" b="1" dirty="0"/>
          </a:p>
        </p:txBody>
      </p:sp>
      <p:sp>
        <p:nvSpPr>
          <p:cNvPr id="6" name="TextBox 5"/>
          <p:cNvSpPr txBox="1"/>
          <p:nvPr/>
        </p:nvSpPr>
        <p:spPr>
          <a:xfrm>
            <a:off x="897468" y="2286000"/>
            <a:ext cx="2479189" cy="523220"/>
          </a:xfrm>
          <a:prstGeom prst="rect">
            <a:avLst/>
          </a:prstGeom>
          <a:noFill/>
        </p:spPr>
        <p:txBody>
          <a:bodyPr wrap="none" rtlCol="0">
            <a:spAutoFit/>
          </a:bodyPr>
          <a:lstStyle/>
          <a:p>
            <a:pPr>
              <a:buNone/>
            </a:pPr>
            <a:r>
              <a:rPr lang="en-US" sz="2800" b="1" dirty="0" smtClean="0"/>
              <a:t>Conversation</a:t>
            </a:r>
            <a:endParaRPr lang="en-US" sz="2800" b="1" dirty="0"/>
          </a:p>
        </p:txBody>
      </p:sp>
      <p:sp>
        <p:nvSpPr>
          <p:cNvPr id="7" name="TextBox 6"/>
          <p:cNvSpPr txBox="1"/>
          <p:nvPr/>
        </p:nvSpPr>
        <p:spPr>
          <a:xfrm>
            <a:off x="897468" y="2905780"/>
            <a:ext cx="2418701" cy="523220"/>
          </a:xfrm>
          <a:prstGeom prst="rect">
            <a:avLst/>
          </a:prstGeom>
          <a:noFill/>
        </p:spPr>
        <p:txBody>
          <a:bodyPr wrap="none" rtlCol="0">
            <a:spAutoFit/>
          </a:bodyPr>
          <a:lstStyle/>
          <a:p>
            <a:pPr>
              <a:buNone/>
            </a:pPr>
            <a:r>
              <a:rPr lang="en-US" sz="2800" b="1" dirty="0" smtClean="0"/>
              <a:t>Confirmation</a:t>
            </a:r>
            <a:endParaRPr lang="en-US" sz="2800" b="1" dirty="0"/>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extLst>
      <p:ext uri="{BB962C8B-B14F-4D97-AF65-F5344CB8AC3E}">
        <p14:creationId xmlns:p14="http://schemas.microsoft.com/office/powerpoint/2010/main" val="11974111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2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5" grpId="0"/>
      <p:bldP spid="6" grpId="0"/>
      <p:bldP spid="7"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latin typeface="Calibri" pitchFamily="34" charset="0"/>
                <a:cs typeface="Calibri" pitchFamily="34" charset="0"/>
              </a:rPr>
              <a:t>User </a:t>
            </a:r>
            <a:r>
              <a:rPr lang="en-US" dirty="0">
                <a:latin typeface="Calibri" pitchFamily="34" charset="0"/>
                <a:cs typeface="Calibri" pitchFamily="34" charset="0"/>
              </a:rPr>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869597"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Card</a:t>
            </a:r>
            <a:endParaRPr lang="en-US" sz="2800" b="1" dirty="0">
              <a:latin typeface="Calibri" pitchFamily="34" charset="0"/>
              <a:cs typeface="Calibri" pitchFamily="34" charset="0"/>
            </a:endParaRPr>
          </a:p>
        </p:txBody>
      </p:sp>
      <p:sp>
        <p:nvSpPr>
          <p:cNvPr id="6" name="TextBox 5"/>
          <p:cNvSpPr txBox="1"/>
          <p:nvPr/>
        </p:nvSpPr>
        <p:spPr>
          <a:xfrm>
            <a:off x="897468" y="2286000"/>
            <a:ext cx="214186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Conversation</a:t>
            </a:r>
            <a:endParaRPr lang="en-US" sz="2800" b="1" dirty="0">
              <a:latin typeface="Calibri" pitchFamily="34" charset="0"/>
              <a:cs typeface="Calibri" pitchFamily="34" charset="0"/>
            </a:endParaRPr>
          </a:p>
        </p:txBody>
      </p:sp>
      <p:sp>
        <p:nvSpPr>
          <p:cNvPr id="7" name="TextBox 6"/>
          <p:cNvSpPr txBox="1"/>
          <p:nvPr/>
        </p:nvSpPr>
        <p:spPr>
          <a:xfrm>
            <a:off x="897468" y="2905780"/>
            <a:ext cx="2152705"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Confirmation</a:t>
            </a:r>
            <a:endParaRPr lang="en-US" sz="2800" b="1" dirty="0">
              <a:latin typeface="Calibri" pitchFamily="34" charset="0"/>
              <a:cs typeface="Calibri" pitchFamily="34" charset="0"/>
            </a:endParaRPr>
          </a:p>
        </p:txBody>
      </p:sp>
      <p:sp>
        <p:nvSpPr>
          <p:cNvPr id="8" name="Rectangle 3"/>
          <p:cNvSpPr>
            <a:spLocks/>
          </p:cNvSpPr>
          <p:nvPr/>
        </p:nvSpPr>
        <p:spPr bwMode="auto">
          <a:xfrm>
            <a:off x="4741333"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INVEST</a:t>
            </a:r>
            <a:endParaRPr lang="en-US" sz="4000" b="1" dirty="0">
              <a:solidFill>
                <a:srgbClr val="E55725"/>
              </a:solidFill>
              <a:latin typeface="Calibri" pitchFamily="34" charset="0"/>
              <a:ea typeface="Helvetica" pitchFamily="-109" charset="0"/>
              <a:cs typeface="Calibri" pitchFamily="34" charset="0"/>
              <a:sym typeface="Helvetica" pitchFamily="-109" charset="0"/>
            </a:endParaRPr>
          </a:p>
        </p:txBody>
      </p:sp>
      <p:sp>
        <p:nvSpPr>
          <p:cNvPr id="9" name="TextBox 8"/>
          <p:cNvSpPr txBox="1"/>
          <p:nvPr/>
        </p:nvSpPr>
        <p:spPr>
          <a:xfrm>
            <a:off x="5093252" y="1676400"/>
            <a:ext cx="28442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I</a:t>
            </a:r>
            <a:endParaRPr lang="en-US" sz="2800" b="1" dirty="0">
              <a:latin typeface="Calibri" pitchFamily="34" charset="0"/>
              <a:cs typeface="Calibri" pitchFamily="34" charset="0"/>
            </a:endParaRPr>
          </a:p>
        </p:txBody>
      </p:sp>
      <p:sp>
        <p:nvSpPr>
          <p:cNvPr id="10" name="TextBox 9"/>
          <p:cNvSpPr txBox="1"/>
          <p:nvPr/>
        </p:nvSpPr>
        <p:spPr>
          <a:xfrm>
            <a:off x="5105400" y="1676400"/>
            <a:ext cx="2100127"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I</a:t>
            </a:r>
            <a:r>
              <a:rPr lang="en-US" sz="2800" b="1" dirty="0" smtClean="0">
                <a:solidFill>
                  <a:srgbClr val="E55725"/>
                </a:solidFill>
                <a:latin typeface="Calibri" pitchFamily="34" charset="0"/>
                <a:cs typeface="Calibri" pitchFamily="34" charset="0"/>
              </a:rPr>
              <a:t>ndependent</a:t>
            </a:r>
            <a:endParaRPr lang="en-US" sz="2800" b="1" dirty="0">
              <a:solidFill>
                <a:srgbClr val="E55725"/>
              </a:solidFill>
              <a:latin typeface="Calibri" pitchFamily="34" charset="0"/>
              <a:cs typeface="Calibri" pitchFamily="34" charset="0"/>
            </a:endParaRPr>
          </a:p>
        </p:txBody>
      </p:sp>
      <p:sp>
        <p:nvSpPr>
          <p:cNvPr id="11" name="TextBox 10"/>
          <p:cNvSpPr txBox="1"/>
          <p:nvPr/>
        </p:nvSpPr>
        <p:spPr>
          <a:xfrm>
            <a:off x="5105400" y="2067580"/>
            <a:ext cx="42191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N</a:t>
            </a:r>
            <a:endParaRPr lang="en-US" sz="2800" b="1" dirty="0">
              <a:latin typeface="Calibri" pitchFamily="34" charset="0"/>
              <a:cs typeface="Calibri" pitchFamily="34" charset="0"/>
            </a:endParaRPr>
          </a:p>
        </p:txBody>
      </p:sp>
      <p:sp>
        <p:nvSpPr>
          <p:cNvPr id="12" name="TextBox 11"/>
          <p:cNvSpPr txBox="1"/>
          <p:nvPr/>
        </p:nvSpPr>
        <p:spPr>
          <a:xfrm>
            <a:off x="5105400" y="2067580"/>
            <a:ext cx="1814599"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N</a:t>
            </a:r>
            <a:r>
              <a:rPr lang="en-US" sz="2800" b="1" dirty="0" smtClean="0">
                <a:solidFill>
                  <a:srgbClr val="E55725"/>
                </a:solidFill>
                <a:latin typeface="Calibri" pitchFamily="34" charset="0"/>
                <a:cs typeface="Calibri" pitchFamily="34" charset="0"/>
              </a:rPr>
              <a:t>egotiable</a:t>
            </a:r>
            <a:endParaRPr lang="en-US" sz="2800" b="1" dirty="0">
              <a:solidFill>
                <a:srgbClr val="E55725"/>
              </a:solidFill>
              <a:latin typeface="Calibri" pitchFamily="34" charset="0"/>
              <a:cs typeface="Calibri" pitchFamily="34" charset="0"/>
            </a:endParaRPr>
          </a:p>
        </p:txBody>
      </p:sp>
      <p:sp>
        <p:nvSpPr>
          <p:cNvPr id="13" name="TextBox 12"/>
          <p:cNvSpPr txBox="1"/>
          <p:nvPr/>
        </p:nvSpPr>
        <p:spPr>
          <a:xfrm>
            <a:off x="5105400" y="2448580"/>
            <a:ext cx="396262"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V</a:t>
            </a:r>
            <a:endParaRPr lang="en-US" sz="2800" b="1" dirty="0">
              <a:latin typeface="Calibri" pitchFamily="34" charset="0"/>
              <a:cs typeface="Calibri" pitchFamily="34" charset="0"/>
            </a:endParaRPr>
          </a:p>
        </p:txBody>
      </p:sp>
      <p:sp>
        <p:nvSpPr>
          <p:cNvPr id="14" name="TextBox 13"/>
          <p:cNvSpPr txBox="1"/>
          <p:nvPr/>
        </p:nvSpPr>
        <p:spPr>
          <a:xfrm>
            <a:off x="5105400" y="2448580"/>
            <a:ext cx="1474506"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V</a:t>
            </a:r>
            <a:r>
              <a:rPr lang="en-US" sz="2800" b="1" dirty="0" smtClean="0">
                <a:solidFill>
                  <a:srgbClr val="E55725"/>
                </a:solidFill>
                <a:latin typeface="Calibri" pitchFamily="34" charset="0"/>
                <a:cs typeface="Calibri" pitchFamily="34" charset="0"/>
              </a:rPr>
              <a:t>aluable</a:t>
            </a:r>
            <a:endParaRPr lang="en-US" sz="2800" b="1" dirty="0">
              <a:solidFill>
                <a:srgbClr val="E55725"/>
              </a:solidFill>
              <a:latin typeface="Calibri" pitchFamily="34" charset="0"/>
              <a:cs typeface="Calibri" pitchFamily="34" charset="0"/>
            </a:endParaRPr>
          </a:p>
        </p:txBody>
      </p:sp>
      <p:sp>
        <p:nvSpPr>
          <p:cNvPr id="15" name="TextBox 14"/>
          <p:cNvSpPr txBox="1"/>
          <p:nvPr/>
        </p:nvSpPr>
        <p:spPr>
          <a:xfrm>
            <a:off x="5105400" y="2829580"/>
            <a:ext cx="35939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E</a:t>
            </a:r>
            <a:endParaRPr lang="en-US" sz="2800" b="1" dirty="0">
              <a:latin typeface="Calibri" pitchFamily="34" charset="0"/>
              <a:cs typeface="Calibri" pitchFamily="34" charset="0"/>
            </a:endParaRPr>
          </a:p>
        </p:txBody>
      </p:sp>
      <p:sp>
        <p:nvSpPr>
          <p:cNvPr id="16" name="TextBox 15"/>
          <p:cNvSpPr txBox="1"/>
          <p:nvPr/>
        </p:nvSpPr>
        <p:spPr>
          <a:xfrm>
            <a:off x="5105400" y="2829580"/>
            <a:ext cx="1938672" cy="523220"/>
          </a:xfrm>
          <a:prstGeom prst="rect">
            <a:avLst/>
          </a:prstGeom>
          <a:noFill/>
        </p:spPr>
        <p:txBody>
          <a:bodyPr wrap="none" rtlCol="0">
            <a:spAutoFit/>
          </a:bodyPr>
          <a:lstStyle/>
          <a:p>
            <a:pPr>
              <a:buNone/>
            </a:pPr>
            <a:r>
              <a:rPr lang="en-US" sz="2800" b="1" dirty="0" err="1" smtClean="0">
                <a:solidFill>
                  <a:srgbClr val="000000"/>
                </a:solidFill>
                <a:latin typeface="Calibri" pitchFamily="34" charset="0"/>
                <a:cs typeface="Calibri" pitchFamily="34" charset="0"/>
              </a:rPr>
              <a:t>E</a:t>
            </a:r>
            <a:r>
              <a:rPr lang="en-US" sz="2800" b="1" dirty="0" err="1" smtClean="0">
                <a:solidFill>
                  <a:srgbClr val="E55725"/>
                </a:solidFill>
                <a:latin typeface="Calibri" pitchFamily="34" charset="0"/>
                <a:cs typeface="Calibri" pitchFamily="34" charset="0"/>
              </a:rPr>
              <a:t>stimatable</a:t>
            </a:r>
            <a:endParaRPr lang="en-US" sz="2800" b="1" dirty="0">
              <a:solidFill>
                <a:srgbClr val="E55725"/>
              </a:solidFill>
              <a:latin typeface="Calibri" pitchFamily="34" charset="0"/>
              <a:cs typeface="Calibri" pitchFamily="34" charset="0"/>
            </a:endParaRPr>
          </a:p>
        </p:txBody>
      </p:sp>
      <p:sp>
        <p:nvSpPr>
          <p:cNvPr id="17" name="TextBox 16"/>
          <p:cNvSpPr txBox="1"/>
          <p:nvPr/>
        </p:nvSpPr>
        <p:spPr>
          <a:xfrm>
            <a:off x="5105400" y="3210580"/>
            <a:ext cx="35458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S</a:t>
            </a:r>
            <a:endParaRPr lang="en-US" sz="2800" b="1" dirty="0">
              <a:latin typeface="Calibri" pitchFamily="34" charset="0"/>
              <a:cs typeface="Calibri" pitchFamily="34" charset="0"/>
            </a:endParaRPr>
          </a:p>
        </p:txBody>
      </p:sp>
      <p:sp>
        <p:nvSpPr>
          <p:cNvPr id="18" name="TextBox 17"/>
          <p:cNvSpPr txBox="1"/>
          <p:nvPr/>
        </p:nvSpPr>
        <p:spPr>
          <a:xfrm>
            <a:off x="5105400" y="3210580"/>
            <a:ext cx="1000595"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S</a:t>
            </a:r>
            <a:r>
              <a:rPr lang="en-US" sz="2800" b="1" dirty="0" smtClean="0">
                <a:solidFill>
                  <a:srgbClr val="E55725"/>
                </a:solidFill>
                <a:latin typeface="Calibri" pitchFamily="34" charset="0"/>
                <a:cs typeface="Calibri" pitchFamily="34" charset="0"/>
              </a:rPr>
              <a:t>mall</a:t>
            </a:r>
            <a:endParaRPr lang="en-US" sz="2800" b="1" dirty="0">
              <a:solidFill>
                <a:srgbClr val="E55725"/>
              </a:solidFill>
              <a:latin typeface="Calibri" pitchFamily="34" charset="0"/>
              <a:cs typeface="Calibri" pitchFamily="34" charset="0"/>
            </a:endParaRPr>
          </a:p>
        </p:txBody>
      </p:sp>
      <p:sp>
        <p:nvSpPr>
          <p:cNvPr id="19" name="TextBox 18"/>
          <p:cNvSpPr txBox="1"/>
          <p:nvPr/>
        </p:nvSpPr>
        <p:spPr>
          <a:xfrm>
            <a:off x="5105400" y="3591580"/>
            <a:ext cx="36260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T</a:t>
            </a:r>
            <a:endParaRPr lang="en-US" sz="2800" b="1" dirty="0">
              <a:latin typeface="Calibri" pitchFamily="34" charset="0"/>
              <a:cs typeface="Calibri" pitchFamily="34" charset="0"/>
            </a:endParaRPr>
          </a:p>
        </p:txBody>
      </p:sp>
      <p:sp>
        <p:nvSpPr>
          <p:cNvPr id="20" name="TextBox 19"/>
          <p:cNvSpPr txBox="1"/>
          <p:nvPr/>
        </p:nvSpPr>
        <p:spPr>
          <a:xfrm>
            <a:off x="5105400" y="3591580"/>
            <a:ext cx="1412438"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T</a:t>
            </a:r>
            <a:r>
              <a:rPr lang="en-US" sz="2800" b="1" dirty="0" smtClean="0">
                <a:solidFill>
                  <a:srgbClr val="E55725"/>
                </a:solidFill>
                <a:latin typeface="Calibri" pitchFamily="34" charset="0"/>
                <a:cs typeface="Calibri" pitchFamily="34" charset="0"/>
              </a:rPr>
              <a:t>estable</a:t>
            </a:r>
            <a:endParaRPr lang="en-US" sz="2800" b="1" dirty="0">
              <a:solidFill>
                <a:srgbClr val="E55725"/>
              </a:solidFill>
              <a:latin typeface="Calibri" pitchFamily="34" charset="0"/>
              <a:cs typeface="Calibri" pitchFamily="34" charset="0"/>
            </a:endParaRPr>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extLst>
      <p:ext uri="{BB962C8B-B14F-4D97-AF65-F5344CB8AC3E}">
        <p14:creationId xmlns:p14="http://schemas.microsoft.com/office/powerpoint/2010/main" val="18681398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0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467544" y="116632"/>
            <a:ext cx="8229600" cy="1143000"/>
          </a:xfrm>
        </p:spPr>
        <p:txBody>
          <a:bodyPr/>
          <a:lstStyle/>
          <a:p>
            <a:pPr eaLnBrk="1" hangingPunct="1">
              <a:defRPr/>
            </a:pPr>
            <a:r>
              <a:rPr lang="en-US" dirty="0"/>
              <a:t>Parts of a Story</a:t>
            </a:r>
          </a:p>
        </p:txBody>
      </p:sp>
      <p:pic>
        <p:nvPicPr>
          <p:cNvPr id="21509" name="Picture 5"/>
          <p:cNvPicPr>
            <a:picLocks noChangeAspect="1" noChangeArrowheads="1"/>
          </p:cNvPicPr>
          <p:nvPr/>
        </p:nvPicPr>
        <p:blipFill>
          <a:blip r:embed="rId2"/>
          <a:srcRect/>
          <a:stretch>
            <a:fillRect/>
          </a:stretch>
        </p:blipFill>
        <p:spPr bwMode="auto">
          <a:xfrm>
            <a:off x="533400" y="1066800"/>
            <a:ext cx="6629400" cy="5291138"/>
          </a:xfrm>
          <a:prstGeom prst="rect">
            <a:avLst/>
          </a:prstGeom>
          <a:noFill/>
          <a:ln w="12700" cap="rnd">
            <a:noFill/>
            <a:round/>
            <a:headEnd/>
            <a:tailEnd/>
          </a:ln>
        </p:spPr>
      </p:pic>
      <p:sp>
        <p:nvSpPr>
          <p:cNvPr id="21510" name="Rectangle 6"/>
          <p:cNvSpPr>
            <a:spLocks/>
          </p:cNvSpPr>
          <p:nvPr/>
        </p:nvSpPr>
        <p:spPr bwMode="auto">
          <a:xfrm rot="599999">
            <a:off x="1403350" y="1501775"/>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Unique #:</a:t>
            </a:r>
          </a:p>
        </p:txBody>
      </p:sp>
      <p:sp>
        <p:nvSpPr>
          <p:cNvPr id="21511" name="Rectangle 7"/>
          <p:cNvSpPr>
            <a:spLocks/>
          </p:cNvSpPr>
          <p:nvPr/>
        </p:nvSpPr>
        <p:spPr bwMode="auto">
          <a:xfrm rot="599999">
            <a:off x="3109913" y="17700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Title:</a:t>
            </a:r>
          </a:p>
        </p:txBody>
      </p:sp>
      <p:sp>
        <p:nvSpPr>
          <p:cNvPr id="21512" name="Rectangle 8"/>
          <p:cNvSpPr>
            <a:spLocks/>
          </p:cNvSpPr>
          <p:nvPr/>
        </p:nvSpPr>
        <p:spPr bwMode="auto">
          <a:xfrm rot="539999">
            <a:off x="1185863" y="2436813"/>
            <a:ext cx="3975100" cy="11684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Description:</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As a</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want to</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So that</a:t>
            </a:r>
          </a:p>
        </p:txBody>
      </p:sp>
      <p:sp>
        <p:nvSpPr>
          <p:cNvPr id="21513" name="Rectangle 9"/>
          <p:cNvSpPr>
            <a:spLocks/>
          </p:cNvSpPr>
          <p:nvPr/>
        </p:nvSpPr>
        <p:spPr bwMode="auto">
          <a:xfrm rot="599999">
            <a:off x="946150" y="48942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Estimate:  </a:t>
            </a:r>
          </a:p>
        </p:txBody>
      </p:sp>
      <p:sp>
        <p:nvSpPr>
          <p:cNvPr id="21516" name="Rectangle 12"/>
          <p:cNvSpPr>
            <a:spLocks/>
          </p:cNvSpPr>
          <p:nvPr/>
        </p:nvSpPr>
        <p:spPr bwMode="auto">
          <a:xfrm rot="599999">
            <a:off x="2138363" y="4462463"/>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a:solidFill>
                  <a:schemeClr val="tx1"/>
                </a:solidFill>
                <a:latin typeface="Arial" pitchFamily="-112" charset="0"/>
                <a:ea typeface="Arial" pitchFamily="-112" charset="0"/>
                <a:cs typeface="Arial" pitchFamily="-112" charset="0"/>
                <a:sym typeface="Arial" pitchFamily="-112" charset="0"/>
              </a:rPr>
              <a:t>Assumptions: </a:t>
            </a:r>
          </a:p>
        </p:txBody>
      </p:sp>
    </p:spTree>
    <p:extLst>
      <p:ext uri="{BB962C8B-B14F-4D97-AF65-F5344CB8AC3E}">
        <p14:creationId xmlns:p14="http://schemas.microsoft.com/office/powerpoint/2010/main" val="100675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grpId="0" nodeType="clickEffect">
                                  <p:stCondLst>
                                    <p:cond delay="0"/>
                                  </p:stCondLst>
                                  <p:endCondLst>
                                    <p:cond evt="onNext" delay="0">
                                      <p:tgtEl>
                                        <p:sldTgt/>
                                      </p:tgtEl>
                                    </p:cond>
                                  </p:endCondLst>
                                  <p:childTnLst>
                                    <p:set>
                                      <p:cBhvr override="childStyle">
                                        <p:cTn id="6" dur="indefinite"/>
                                        <p:tgtEl>
                                          <p:spTgt spid="21510"/>
                                        </p:tgtEl>
                                        <p:attrNameLst>
                                          <p:attrName>style.fontStyle</p:attrName>
                                        </p:attrNameLst>
                                      </p:cBhvr>
                                      <p:to>
                                        <p:strVal val="normal"/>
                                      </p:to>
                                    </p:set>
                                    <p:set>
                                      <p:cBhvr override="childStyle">
                                        <p:cTn id="7" dur="indefinite"/>
                                        <p:tgtEl>
                                          <p:spTgt spid="21510"/>
                                        </p:tgtEl>
                                        <p:attrNameLst>
                                          <p:attrName>style.fontWeight</p:attrName>
                                        </p:attrNameLst>
                                      </p:cBhvr>
                                      <p:to>
                                        <p:strVal val="bold"/>
                                      </p:to>
                                    </p:set>
                                    <p:set>
                                      <p:cBhvr override="childStyle">
                                        <p:cTn id="8" dur="indefinite"/>
                                        <p:tgtEl>
                                          <p:spTgt spid="21510"/>
                                        </p:tgtEl>
                                        <p:attrNameLst>
                                          <p:attrName>style.textDecorationUnderline</p:attrName>
                                        </p:attrNameLst>
                                      </p:cBhvr>
                                      <p:to>
                                        <p:strVal val="false"/>
                                      </p:to>
                                    </p:set>
                                  </p:childTnLst>
                                </p:cTn>
                              </p:par>
                            </p:childTnLst>
                          </p:cTn>
                        </p:par>
                      </p:childTnLst>
                    </p:cTn>
                  </p:par>
                  <p:par>
                    <p:cTn id="9" fill="hold">
                      <p:stCondLst>
                        <p:cond delay="indefinite"/>
                      </p:stCondLst>
                      <p:childTnLst>
                        <p:par>
                          <p:cTn id="10" fill="hold">
                            <p:stCondLst>
                              <p:cond delay="0"/>
                            </p:stCondLst>
                            <p:childTnLst>
                              <p:par>
                                <p:cTn id="11" presetID="5" presetClass="emph" presetSubtype="1" grpId="0" nodeType="clickEffect">
                                  <p:stCondLst>
                                    <p:cond delay="0"/>
                                  </p:stCondLst>
                                  <p:endCondLst>
                                    <p:cond evt="onNext" delay="0">
                                      <p:tgtEl>
                                        <p:sldTgt/>
                                      </p:tgtEl>
                                    </p:cond>
                                  </p:endCondLst>
                                  <p:childTnLst>
                                    <p:set>
                                      <p:cBhvr override="childStyle">
                                        <p:cTn id="12" dur="indefinite"/>
                                        <p:tgtEl>
                                          <p:spTgt spid="21511"/>
                                        </p:tgtEl>
                                        <p:attrNameLst>
                                          <p:attrName>style.fontStyle</p:attrName>
                                        </p:attrNameLst>
                                      </p:cBhvr>
                                      <p:to>
                                        <p:strVal val="normal"/>
                                      </p:to>
                                    </p:set>
                                    <p:set>
                                      <p:cBhvr override="childStyle">
                                        <p:cTn id="13" dur="indefinite"/>
                                        <p:tgtEl>
                                          <p:spTgt spid="21511"/>
                                        </p:tgtEl>
                                        <p:attrNameLst>
                                          <p:attrName>style.fontWeight</p:attrName>
                                        </p:attrNameLst>
                                      </p:cBhvr>
                                      <p:to>
                                        <p:strVal val="bold"/>
                                      </p:to>
                                    </p:set>
                                    <p:set>
                                      <p:cBhvr override="childStyle">
                                        <p:cTn id="14" dur="indefinite"/>
                                        <p:tgtEl>
                                          <p:spTgt spid="21511"/>
                                        </p:tgtEl>
                                        <p:attrNameLst>
                                          <p:attrName>style.textDecorationUnderline</p:attrName>
                                        </p:attrNameLst>
                                      </p:cBhvr>
                                      <p:to>
                                        <p:strVal val="false"/>
                                      </p:to>
                                    </p:set>
                                  </p:childTnLst>
                                </p:cTn>
                              </p:par>
                            </p:childTnLst>
                          </p:cTn>
                        </p:par>
                      </p:childTnLst>
                    </p:cTn>
                  </p:par>
                  <p:par>
                    <p:cTn id="15" fill="hold">
                      <p:stCondLst>
                        <p:cond delay="indefinite"/>
                      </p:stCondLst>
                      <p:childTnLst>
                        <p:par>
                          <p:cTn id="16" fill="hold">
                            <p:stCondLst>
                              <p:cond delay="0"/>
                            </p:stCondLst>
                            <p:childTnLst>
                              <p:par>
                                <p:cTn id="17" presetID="5" presetClass="emph" presetSubtype="1" grpId="0" nodeType="clickEffect">
                                  <p:stCondLst>
                                    <p:cond delay="0"/>
                                  </p:stCondLst>
                                  <p:endCondLst>
                                    <p:cond evt="onNext" delay="0">
                                      <p:tgtEl>
                                        <p:sldTgt/>
                                      </p:tgtEl>
                                    </p:cond>
                                  </p:endCondLst>
                                  <p:childTnLst>
                                    <p:set>
                                      <p:cBhvr override="childStyle">
                                        <p:cTn id="18" dur="indefinite"/>
                                        <p:tgtEl>
                                          <p:spTgt spid="21512"/>
                                        </p:tgtEl>
                                        <p:attrNameLst>
                                          <p:attrName>style.fontStyle</p:attrName>
                                        </p:attrNameLst>
                                      </p:cBhvr>
                                      <p:to>
                                        <p:strVal val="normal"/>
                                      </p:to>
                                    </p:set>
                                    <p:set>
                                      <p:cBhvr override="childStyle">
                                        <p:cTn id="19" dur="indefinite"/>
                                        <p:tgtEl>
                                          <p:spTgt spid="21512"/>
                                        </p:tgtEl>
                                        <p:attrNameLst>
                                          <p:attrName>style.fontWeight</p:attrName>
                                        </p:attrNameLst>
                                      </p:cBhvr>
                                      <p:to>
                                        <p:strVal val="bold"/>
                                      </p:to>
                                    </p:set>
                                    <p:set>
                                      <p:cBhvr override="childStyle">
                                        <p:cTn id="20" dur="indefinite"/>
                                        <p:tgtEl>
                                          <p:spTgt spid="21512"/>
                                        </p:tgtEl>
                                        <p:attrNameLst>
                                          <p:attrName>style.textDecorationUnderline</p:attrName>
                                        </p:attrNameLst>
                                      </p:cBhvr>
                                      <p:to>
                                        <p:strVal val="false"/>
                                      </p:to>
                                    </p:set>
                                  </p:childTnLst>
                                </p:cTn>
                              </p:par>
                            </p:childTnLst>
                          </p:cTn>
                        </p:par>
                      </p:childTnLst>
                    </p:cTn>
                  </p:par>
                  <p:par>
                    <p:cTn id="21" fill="hold">
                      <p:stCondLst>
                        <p:cond delay="indefinite"/>
                      </p:stCondLst>
                      <p:childTnLst>
                        <p:par>
                          <p:cTn id="22" fill="hold">
                            <p:stCondLst>
                              <p:cond delay="0"/>
                            </p:stCondLst>
                            <p:childTnLst>
                              <p:par>
                                <p:cTn id="23" presetID="5" presetClass="emph" presetSubtype="1" grpId="0" nodeType="clickEffect">
                                  <p:stCondLst>
                                    <p:cond delay="0"/>
                                  </p:stCondLst>
                                  <p:endCondLst>
                                    <p:cond evt="onNext" delay="0">
                                      <p:tgtEl>
                                        <p:sldTgt/>
                                      </p:tgtEl>
                                    </p:cond>
                                  </p:endCondLst>
                                  <p:childTnLst>
                                    <p:set>
                                      <p:cBhvr override="childStyle">
                                        <p:cTn id="24" dur="indefinite"/>
                                        <p:tgtEl>
                                          <p:spTgt spid="21513"/>
                                        </p:tgtEl>
                                        <p:attrNameLst>
                                          <p:attrName>style.fontStyle</p:attrName>
                                        </p:attrNameLst>
                                      </p:cBhvr>
                                      <p:to>
                                        <p:strVal val="normal"/>
                                      </p:to>
                                    </p:set>
                                    <p:set>
                                      <p:cBhvr override="childStyle">
                                        <p:cTn id="25" dur="indefinite"/>
                                        <p:tgtEl>
                                          <p:spTgt spid="21513"/>
                                        </p:tgtEl>
                                        <p:attrNameLst>
                                          <p:attrName>style.fontWeight</p:attrName>
                                        </p:attrNameLst>
                                      </p:cBhvr>
                                      <p:to>
                                        <p:strVal val="bold"/>
                                      </p:to>
                                    </p:set>
                                    <p:set>
                                      <p:cBhvr override="childStyle">
                                        <p:cTn id="26" dur="indefinite"/>
                                        <p:tgtEl>
                                          <p:spTgt spid="21513"/>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P spid="21511" grpId="0"/>
      <p:bldP spid="21512" grpId="0"/>
      <p:bldP spid="215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467544" y="0"/>
            <a:ext cx="8229600" cy="1143000"/>
          </a:xfrm>
        </p:spPr>
        <p:txBody>
          <a:bodyPr/>
          <a:lstStyle/>
          <a:p>
            <a:pPr eaLnBrk="1" hangingPunct="1">
              <a:defRPr/>
            </a:pPr>
            <a:r>
              <a:rPr lang="en-US" dirty="0"/>
              <a:t>Parts of a Story</a:t>
            </a:r>
          </a:p>
        </p:txBody>
      </p:sp>
      <p:pic>
        <p:nvPicPr>
          <p:cNvPr id="21508" name="Picture 4"/>
          <p:cNvPicPr>
            <a:picLocks noChangeAspect="1" noChangeArrowheads="1"/>
          </p:cNvPicPr>
          <p:nvPr/>
        </p:nvPicPr>
        <p:blipFill>
          <a:blip r:embed="rId2"/>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99999">
            <a:off x="2366963" y="2497138"/>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will know this is complete when…….</a:t>
            </a:r>
          </a:p>
        </p:txBody>
      </p:sp>
    </p:spTree>
    <p:extLst>
      <p:ext uri="{BB962C8B-B14F-4D97-AF65-F5344CB8AC3E}">
        <p14:creationId xmlns:p14="http://schemas.microsoft.com/office/powerpoint/2010/main" val="77754827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Story Template</a:t>
            </a:r>
            <a:endParaRPr lang="en-US" dirty="0"/>
          </a:p>
        </p:txBody>
      </p:sp>
      <p:sp>
        <p:nvSpPr>
          <p:cNvPr id="5" name="TextBox 4"/>
          <p:cNvSpPr txBox="1"/>
          <p:nvPr/>
        </p:nvSpPr>
        <p:spPr>
          <a:xfrm>
            <a:off x="457200" y="1371600"/>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Role</a:t>
            </a:r>
            <a:r>
              <a:rPr lang="en-US" sz="3600" dirty="0" smtClean="0">
                <a:latin typeface="Calibri" pitchFamily="34" charset="0"/>
                <a:cs typeface="Calibri" pitchFamily="34" charset="0"/>
              </a:rPr>
              <a:t>: As a …</a:t>
            </a:r>
            <a:endParaRPr lang="en-US" sz="3600" dirty="0">
              <a:latin typeface="Calibri" pitchFamily="34" charset="0"/>
              <a:cs typeface="Calibri" pitchFamily="34" charset="0"/>
            </a:endParaRPr>
          </a:p>
        </p:txBody>
      </p:sp>
      <p:sp>
        <p:nvSpPr>
          <p:cNvPr id="6" name="TextBox 5"/>
          <p:cNvSpPr txBox="1"/>
          <p:nvPr/>
        </p:nvSpPr>
        <p:spPr>
          <a:xfrm>
            <a:off x="457200" y="2173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Goal</a:t>
            </a:r>
            <a:r>
              <a:rPr lang="en-US" sz="3600" dirty="0" smtClean="0">
                <a:latin typeface="Calibri" pitchFamily="34" charset="0"/>
                <a:cs typeface="Calibri" pitchFamily="34" charset="0"/>
              </a:rPr>
              <a:t>: I want/need …</a:t>
            </a:r>
            <a:endParaRPr lang="en-US" sz="3600" dirty="0">
              <a:latin typeface="Calibri" pitchFamily="34" charset="0"/>
              <a:cs typeface="Calibri" pitchFamily="34" charset="0"/>
            </a:endParaRPr>
          </a:p>
        </p:txBody>
      </p:sp>
      <p:sp>
        <p:nvSpPr>
          <p:cNvPr id="7" name="TextBox 6"/>
          <p:cNvSpPr txBox="1"/>
          <p:nvPr/>
        </p:nvSpPr>
        <p:spPr>
          <a:xfrm>
            <a:off x="457200" y="2935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Value</a:t>
            </a:r>
            <a:r>
              <a:rPr lang="en-US" sz="3600" dirty="0" smtClean="0">
                <a:latin typeface="Calibri" pitchFamily="34" charset="0"/>
                <a:cs typeface="Calibri" pitchFamily="34" charset="0"/>
              </a:rPr>
              <a:t>: So that …</a:t>
            </a:r>
            <a:endParaRPr lang="en-US" sz="3600" dirty="0">
              <a:latin typeface="Calibri" pitchFamily="34" charset="0"/>
              <a:cs typeface="Calibri" pitchFamily="34" charset="0"/>
            </a:endParaRPr>
          </a:p>
        </p:txBody>
      </p:sp>
      <p:sp>
        <p:nvSpPr>
          <p:cNvPr id="8" name="TextBox 7"/>
          <p:cNvSpPr txBox="1"/>
          <p:nvPr/>
        </p:nvSpPr>
        <p:spPr>
          <a:xfrm>
            <a:off x="1458349" y="5257800"/>
            <a:ext cx="6326540" cy="707886"/>
          </a:xfrm>
          <a:prstGeom prst="rect">
            <a:avLst/>
          </a:prstGeom>
          <a:noFill/>
        </p:spPr>
        <p:txBody>
          <a:bodyPr wrap="none" rtlCol="0">
            <a:spAutoFit/>
          </a:bodyPr>
          <a:lstStyle/>
          <a:p>
            <a:pPr algn="ctr">
              <a:buNone/>
            </a:pPr>
            <a:r>
              <a:rPr lang="en-US" dirty="0" smtClean="0">
                <a:latin typeface="Calibri" pitchFamily="34" charset="0"/>
                <a:cs typeface="Calibri" pitchFamily="34" charset="0"/>
              </a:rPr>
              <a:t>From </a:t>
            </a:r>
            <a:r>
              <a:rPr lang="en-US" i="1" dirty="0" smtClean="0">
                <a:latin typeface="Calibri" pitchFamily="34" charset="0"/>
                <a:cs typeface="Calibri" pitchFamily="34" charset="0"/>
              </a:rPr>
              <a:t>User Stories Applied: For Agile Software Development</a:t>
            </a:r>
            <a:br>
              <a:rPr lang="en-US" i="1" dirty="0" smtClean="0">
                <a:latin typeface="Calibri" pitchFamily="34" charset="0"/>
                <a:cs typeface="Calibri" pitchFamily="34" charset="0"/>
              </a:rPr>
            </a:br>
            <a:r>
              <a:rPr lang="en-US" dirty="0" smtClean="0">
                <a:latin typeface="Calibri" pitchFamily="34" charset="0"/>
                <a:cs typeface="Calibri" pitchFamily="34" charset="0"/>
              </a:rPr>
              <a:t>by Mike Cohn</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0186597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Story jam!</a:t>
            </a:r>
            <a:endParaRPr lang="en-US" dirty="0"/>
          </a:p>
        </p:txBody>
      </p:sp>
      <p:sp>
        <p:nvSpPr>
          <p:cNvPr id="2" name="Vertical Text Placeholder 1"/>
          <p:cNvSpPr>
            <a:spLocks noGrp="1"/>
          </p:cNvSpPr>
          <p:nvPr>
            <p:ph type="body" orient="vert" sz="quarter" idx="11"/>
          </p:nvPr>
        </p:nvSpPr>
        <p:spPr/>
        <p:txBody>
          <a:bodyPr/>
          <a:lstStyle/>
          <a:p>
            <a:endParaRPr lang="en-US"/>
          </a:p>
        </p:txBody>
      </p:sp>
      <p:sp>
        <p:nvSpPr>
          <p:cNvPr id="21" name="TextBox 20"/>
          <p:cNvSpPr txBox="1"/>
          <p:nvPr/>
        </p:nvSpPr>
        <p:spPr>
          <a:xfrm>
            <a:off x="1641475" y="1371600"/>
            <a:ext cx="7315200" cy="4401205"/>
          </a:xfrm>
          <a:prstGeom prst="rect">
            <a:avLst/>
          </a:prstGeom>
          <a:noFill/>
        </p:spPr>
        <p:txBody>
          <a:bodyPr wrap="square" rtlCol="0">
            <a:spAutoFit/>
          </a:bodyPr>
          <a:lstStyle/>
          <a:p>
            <a:pPr marL="457200" indent="-457200">
              <a:buFont typeface="Arial"/>
              <a:buChar char="•"/>
            </a:pPr>
            <a:r>
              <a:rPr lang="en-US" sz="2800" dirty="0" smtClean="0"/>
              <a:t>Write some user stories for the animal</a:t>
            </a:r>
          </a:p>
          <a:p>
            <a:pPr marL="457200" indent="-457200">
              <a:buFont typeface="Arial"/>
              <a:buChar char="•"/>
            </a:pPr>
            <a:r>
              <a:rPr lang="en-US" sz="2800" dirty="0" smtClean="0"/>
              <a:t>What should the animal look like?</a:t>
            </a:r>
          </a:p>
          <a:p>
            <a:pPr marL="457200" indent="-457200">
              <a:buFont typeface="Arial"/>
              <a:buChar char="•"/>
            </a:pPr>
            <a:r>
              <a:rPr lang="en-US" sz="2800" dirty="0" smtClean="0"/>
              <a:t>Break it down into legs, head, appearance, etc.</a:t>
            </a:r>
          </a:p>
          <a:p>
            <a:pPr marL="457200" indent="-457200">
              <a:buFont typeface="Arial"/>
              <a:buChar char="•"/>
            </a:pPr>
            <a:r>
              <a:rPr lang="en-US" sz="2800" smtClean="0"/>
              <a:t>Will </a:t>
            </a:r>
            <a:r>
              <a:rPr lang="en-US" sz="2800" smtClean="0"/>
              <a:t>it </a:t>
            </a:r>
            <a:r>
              <a:rPr lang="en-US" sz="2800" dirty="0" smtClean="0"/>
              <a:t>have a baby?</a:t>
            </a:r>
          </a:p>
          <a:p>
            <a:pPr marL="457200" indent="-457200">
              <a:buFont typeface="Arial"/>
              <a:buChar char="•"/>
            </a:pPr>
            <a:r>
              <a:rPr lang="en-US" sz="2800" dirty="0" smtClean="0"/>
              <a:t>Where will it live?</a:t>
            </a:r>
          </a:p>
          <a:p>
            <a:pPr marL="457200" indent="-457200">
              <a:buFont typeface="Arial"/>
              <a:buChar char="•"/>
            </a:pPr>
            <a:r>
              <a:rPr lang="en-US" sz="2800" dirty="0" smtClean="0"/>
              <a:t>Who will look after it?</a:t>
            </a:r>
          </a:p>
          <a:p>
            <a:pPr marL="457200" indent="-457200">
              <a:buFont typeface="Arial"/>
              <a:buChar char="•"/>
            </a:pPr>
            <a:r>
              <a:rPr lang="en-US" sz="2800" dirty="0" smtClean="0"/>
              <a:t>Write as many stories in 20 minutes as possible, from a range of viewpoints</a:t>
            </a:r>
          </a:p>
          <a:p>
            <a:pPr marL="457200" indent="-457200">
              <a:buFont typeface="Arial"/>
              <a:buChar char="•"/>
            </a:pPr>
            <a:endParaRPr lang="en-US" sz="2800" dirty="0" smtClean="0"/>
          </a:p>
        </p:txBody>
      </p:sp>
    </p:spTree>
    <p:extLst>
      <p:ext uri="{BB962C8B-B14F-4D97-AF65-F5344CB8AC3E}">
        <p14:creationId xmlns:p14="http://schemas.microsoft.com/office/powerpoint/2010/main" val="31321184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528" y="2276872"/>
            <a:ext cx="3888432" cy="216024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2400" dirty="0" smtClean="0">
                <a:latin typeface="Calibri" pitchFamily="34" charset="0"/>
                <a:cs typeface="Calibri" pitchFamily="34" charset="0"/>
              </a:rPr>
              <a:t>As a homeowner</a:t>
            </a:r>
          </a:p>
          <a:p>
            <a:pPr>
              <a:buNone/>
            </a:pPr>
            <a:r>
              <a:rPr lang="en-US" sz="2400" dirty="0" smtClean="0">
                <a:latin typeface="Calibri" pitchFamily="34" charset="0"/>
                <a:cs typeface="Calibri" pitchFamily="34" charset="0"/>
              </a:rPr>
              <a:t>I want an animal that will protect my property</a:t>
            </a:r>
          </a:p>
          <a:p>
            <a:pPr>
              <a:buNone/>
            </a:pPr>
            <a:r>
              <a:rPr lang="en-US" sz="2400" dirty="0" smtClean="0">
                <a:latin typeface="Calibri" pitchFamily="34" charset="0"/>
                <a:cs typeface="Calibri" pitchFamily="34" charset="0"/>
              </a:rPr>
              <a:t>So that I can keep my family safe</a:t>
            </a:r>
            <a:endParaRPr lang="en-US" sz="2400" dirty="0">
              <a:latin typeface="Calibri" pitchFamily="34" charset="0"/>
              <a:cs typeface="Calibri" pitchFamily="34" charset="0"/>
            </a:endParaRPr>
          </a:p>
        </p:txBody>
      </p:sp>
      <p:sp>
        <p:nvSpPr>
          <p:cNvPr id="6" name="TextBox 5"/>
          <p:cNvSpPr txBox="1"/>
          <p:nvPr/>
        </p:nvSpPr>
        <p:spPr>
          <a:xfrm>
            <a:off x="4644008" y="3429000"/>
            <a:ext cx="3816424" cy="216024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2400" dirty="0" smtClean="0">
                <a:latin typeface="Calibri" pitchFamily="34" charset="0"/>
                <a:cs typeface="Calibri" pitchFamily="34" charset="0"/>
              </a:rPr>
              <a:t>As an animal owner</a:t>
            </a:r>
          </a:p>
          <a:p>
            <a:pPr>
              <a:buNone/>
            </a:pPr>
            <a:r>
              <a:rPr lang="en-US" sz="2400" dirty="0" smtClean="0">
                <a:latin typeface="Calibri" pitchFamily="34" charset="0"/>
                <a:cs typeface="Calibri" pitchFamily="34" charset="0"/>
              </a:rPr>
              <a:t>I want to animal to be and furry</a:t>
            </a:r>
          </a:p>
          <a:p>
            <a:pPr>
              <a:buNone/>
            </a:pPr>
            <a:r>
              <a:rPr lang="en-US" sz="2400" dirty="0" smtClean="0">
                <a:latin typeface="Calibri" pitchFamily="34" charset="0"/>
                <a:cs typeface="Calibri" pitchFamily="34" charset="0"/>
              </a:rPr>
              <a:t>So I can stroke it when it sits on my lap</a:t>
            </a:r>
            <a:endParaRPr lang="en-US" sz="2400" dirty="0">
              <a:latin typeface="Calibri" pitchFamily="34" charset="0"/>
              <a:cs typeface="Calibri" pitchFamily="34" charset="0"/>
            </a:endParaRPr>
          </a:p>
        </p:txBody>
      </p:sp>
      <p:sp>
        <p:nvSpPr>
          <p:cNvPr id="7" name="TextBox 6"/>
          <p:cNvSpPr txBox="1"/>
          <p:nvPr/>
        </p:nvSpPr>
        <p:spPr>
          <a:xfrm>
            <a:off x="4860032" y="692696"/>
            <a:ext cx="3816424" cy="216024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2400" dirty="0" smtClean="0">
                <a:latin typeface="Calibri" pitchFamily="34" charset="0"/>
                <a:cs typeface="Calibri" pitchFamily="34" charset="0"/>
              </a:rPr>
              <a:t>As Steve (persona)</a:t>
            </a:r>
          </a:p>
          <a:p>
            <a:pPr>
              <a:buNone/>
            </a:pPr>
            <a:r>
              <a:rPr lang="en-US" sz="2400" dirty="0" smtClean="0">
                <a:latin typeface="Calibri" pitchFamily="34" charset="0"/>
                <a:cs typeface="Calibri" pitchFamily="34" charset="0"/>
              </a:rPr>
              <a:t>I want the animal to be big enough to carry me when it flies</a:t>
            </a:r>
          </a:p>
          <a:p>
            <a:pPr>
              <a:buNone/>
            </a:pPr>
            <a:r>
              <a:rPr lang="en-US" sz="2400" dirty="0" smtClean="0">
                <a:latin typeface="Calibri" pitchFamily="34" charset="0"/>
                <a:cs typeface="Calibri" pitchFamily="34" charset="0"/>
              </a:rPr>
              <a:t>So I can get around easily</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39132434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Tree>
    <p:extLst>
      <p:ext uri="{BB962C8B-B14F-4D97-AF65-F5344CB8AC3E}">
        <p14:creationId xmlns:p14="http://schemas.microsoft.com/office/powerpoint/2010/main" val="12812984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Self-organize…</a:t>
            </a:r>
            <a:endParaRPr lang="en-US" dirty="0"/>
          </a:p>
        </p:txBody>
      </p:sp>
      <p:pic>
        <p:nvPicPr>
          <p:cNvPr id="4" name="Picture 3"/>
          <p:cNvPicPr>
            <a:picLocks noChangeAspect="1"/>
          </p:cNvPicPr>
          <p:nvPr/>
        </p:nvPicPr>
        <p:blipFill>
          <a:blip r:embed="rId3"/>
          <a:stretch>
            <a:fillRect/>
          </a:stretch>
        </p:blipFill>
        <p:spPr>
          <a:xfrm>
            <a:off x="2267744" y="3645024"/>
            <a:ext cx="476291" cy="1496080"/>
          </a:xfrm>
          <a:prstGeom prst="rect">
            <a:avLst/>
          </a:prstGeom>
        </p:spPr>
      </p:pic>
      <p:pic>
        <p:nvPicPr>
          <p:cNvPr id="5" name="Picture 4"/>
          <p:cNvPicPr>
            <a:picLocks noChangeAspect="1"/>
          </p:cNvPicPr>
          <p:nvPr/>
        </p:nvPicPr>
        <p:blipFill>
          <a:blip r:embed="rId4"/>
          <a:stretch>
            <a:fillRect/>
          </a:stretch>
        </p:blipFill>
        <p:spPr>
          <a:xfrm>
            <a:off x="1619672" y="1412776"/>
            <a:ext cx="800108" cy="1343132"/>
          </a:xfrm>
          <a:prstGeom prst="rect">
            <a:avLst/>
          </a:prstGeom>
        </p:spPr>
      </p:pic>
      <p:pic>
        <p:nvPicPr>
          <p:cNvPr id="7" name="Picture 6"/>
          <p:cNvPicPr>
            <a:picLocks noChangeAspect="1"/>
          </p:cNvPicPr>
          <p:nvPr/>
        </p:nvPicPr>
        <p:blipFill>
          <a:blip r:embed="rId5"/>
          <a:stretch>
            <a:fillRect/>
          </a:stretch>
        </p:blipFill>
        <p:spPr>
          <a:xfrm>
            <a:off x="6012160" y="1484784"/>
            <a:ext cx="482687" cy="1343132"/>
          </a:xfrm>
          <a:prstGeom prst="rect">
            <a:avLst/>
          </a:prstGeom>
        </p:spPr>
      </p:pic>
      <p:pic>
        <p:nvPicPr>
          <p:cNvPr id="8" name="Picture 7"/>
          <p:cNvPicPr>
            <a:picLocks noChangeAspect="1"/>
          </p:cNvPicPr>
          <p:nvPr/>
        </p:nvPicPr>
        <p:blipFill>
          <a:blip r:embed="rId6"/>
          <a:stretch>
            <a:fillRect/>
          </a:stretch>
        </p:blipFill>
        <p:spPr>
          <a:xfrm>
            <a:off x="7020272" y="1628800"/>
            <a:ext cx="456643" cy="1456704"/>
          </a:xfrm>
          <a:prstGeom prst="rect">
            <a:avLst/>
          </a:prstGeom>
        </p:spPr>
      </p:pic>
      <p:pic>
        <p:nvPicPr>
          <p:cNvPr id="9" name="Picture 8"/>
          <p:cNvPicPr>
            <a:picLocks noChangeAspect="1"/>
          </p:cNvPicPr>
          <p:nvPr/>
        </p:nvPicPr>
        <p:blipFill>
          <a:blip r:embed="rId7"/>
          <a:stretch>
            <a:fillRect/>
          </a:stretch>
        </p:blipFill>
        <p:spPr>
          <a:xfrm>
            <a:off x="4139952" y="2780928"/>
            <a:ext cx="452514" cy="1383807"/>
          </a:xfrm>
          <a:prstGeom prst="rect">
            <a:avLst/>
          </a:prstGeom>
        </p:spPr>
      </p:pic>
      <p:pic>
        <p:nvPicPr>
          <p:cNvPr id="10" name="Picture 9"/>
          <p:cNvPicPr>
            <a:picLocks noChangeAspect="1"/>
          </p:cNvPicPr>
          <p:nvPr/>
        </p:nvPicPr>
        <p:blipFill>
          <a:blip r:embed="rId8"/>
          <a:stretch>
            <a:fillRect/>
          </a:stretch>
        </p:blipFill>
        <p:spPr>
          <a:xfrm>
            <a:off x="6084168" y="2852936"/>
            <a:ext cx="582387" cy="1399918"/>
          </a:xfrm>
          <a:prstGeom prst="rect">
            <a:avLst/>
          </a:prstGeom>
        </p:spPr>
      </p:pic>
      <p:pic>
        <p:nvPicPr>
          <p:cNvPr id="11" name="Picture 10"/>
          <p:cNvPicPr>
            <a:picLocks noChangeAspect="1"/>
          </p:cNvPicPr>
          <p:nvPr/>
        </p:nvPicPr>
        <p:blipFill>
          <a:blip r:embed="rId9"/>
          <a:stretch>
            <a:fillRect/>
          </a:stretch>
        </p:blipFill>
        <p:spPr>
          <a:xfrm>
            <a:off x="2699792" y="2132856"/>
            <a:ext cx="645572" cy="1372589"/>
          </a:xfrm>
          <a:prstGeom prst="rect">
            <a:avLst/>
          </a:prstGeom>
        </p:spPr>
      </p:pic>
      <p:pic>
        <p:nvPicPr>
          <p:cNvPr id="12" name="Picture 11"/>
          <p:cNvPicPr>
            <a:picLocks noChangeAspect="1"/>
          </p:cNvPicPr>
          <p:nvPr/>
        </p:nvPicPr>
        <p:blipFill>
          <a:blip r:embed="rId10"/>
          <a:stretch>
            <a:fillRect/>
          </a:stretch>
        </p:blipFill>
        <p:spPr>
          <a:xfrm>
            <a:off x="2987824" y="3717032"/>
            <a:ext cx="559606" cy="1374895"/>
          </a:xfrm>
          <a:prstGeom prst="rect">
            <a:avLst/>
          </a:prstGeom>
        </p:spPr>
      </p:pic>
      <p:pic>
        <p:nvPicPr>
          <p:cNvPr id="13" name="Picture 12"/>
          <p:cNvPicPr>
            <a:picLocks noChangeAspect="1"/>
          </p:cNvPicPr>
          <p:nvPr/>
        </p:nvPicPr>
        <p:blipFill>
          <a:blip r:embed="rId11"/>
          <a:stretch>
            <a:fillRect/>
          </a:stretch>
        </p:blipFill>
        <p:spPr>
          <a:xfrm>
            <a:off x="7164288" y="3140968"/>
            <a:ext cx="509126" cy="1398054"/>
          </a:xfrm>
          <a:prstGeom prst="rect">
            <a:avLst/>
          </a:prstGeom>
        </p:spPr>
      </p:pic>
      <p:pic>
        <p:nvPicPr>
          <p:cNvPr id="14" name="Picture 13"/>
          <p:cNvPicPr>
            <a:picLocks noChangeAspect="1"/>
          </p:cNvPicPr>
          <p:nvPr/>
        </p:nvPicPr>
        <p:blipFill>
          <a:blip r:embed="rId12"/>
          <a:stretch>
            <a:fillRect/>
          </a:stretch>
        </p:blipFill>
        <p:spPr>
          <a:xfrm>
            <a:off x="4572000" y="3501008"/>
            <a:ext cx="547245" cy="1454110"/>
          </a:xfrm>
          <a:prstGeom prst="rect">
            <a:avLst/>
          </a:prstGeom>
        </p:spPr>
      </p:pic>
      <p:pic>
        <p:nvPicPr>
          <p:cNvPr id="15" name="Picture 14"/>
          <p:cNvPicPr>
            <a:picLocks noChangeAspect="1"/>
          </p:cNvPicPr>
          <p:nvPr/>
        </p:nvPicPr>
        <p:blipFill>
          <a:blip r:embed="rId13"/>
          <a:stretch>
            <a:fillRect/>
          </a:stretch>
        </p:blipFill>
        <p:spPr>
          <a:xfrm>
            <a:off x="4283968" y="1628800"/>
            <a:ext cx="880012" cy="1283351"/>
          </a:xfrm>
          <a:prstGeom prst="rect">
            <a:avLst/>
          </a:prstGeom>
        </p:spPr>
      </p:pic>
      <p:pic>
        <p:nvPicPr>
          <p:cNvPr id="16" name="Picture 15"/>
          <p:cNvPicPr>
            <a:picLocks noChangeAspect="1"/>
          </p:cNvPicPr>
          <p:nvPr/>
        </p:nvPicPr>
        <p:blipFill rotWithShape="1">
          <a:blip r:embed="rId14"/>
          <a:srcRect r="66639"/>
          <a:stretch/>
        </p:blipFill>
        <p:spPr>
          <a:xfrm>
            <a:off x="5076056" y="2348880"/>
            <a:ext cx="430085" cy="1486774"/>
          </a:xfrm>
          <a:prstGeom prst="rect">
            <a:avLst/>
          </a:prstGeom>
        </p:spPr>
      </p:pic>
      <p:pic>
        <p:nvPicPr>
          <p:cNvPr id="17" name="Picture 16"/>
          <p:cNvPicPr>
            <a:picLocks noChangeAspect="1"/>
          </p:cNvPicPr>
          <p:nvPr/>
        </p:nvPicPr>
        <p:blipFill>
          <a:blip r:embed="rId15"/>
          <a:stretch>
            <a:fillRect/>
          </a:stretch>
        </p:blipFill>
        <p:spPr>
          <a:xfrm>
            <a:off x="3491880" y="3140968"/>
            <a:ext cx="585039" cy="1334690"/>
          </a:xfrm>
          <a:prstGeom prst="rect">
            <a:avLst/>
          </a:prstGeom>
        </p:spPr>
      </p:pic>
      <p:pic>
        <p:nvPicPr>
          <p:cNvPr id="18" name="Picture 17"/>
          <p:cNvPicPr>
            <a:picLocks noChangeAspect="1"/>
          </p:cNvPicPr>
          <p:nvPr/>
        </p:nvPicPr>
        <p:blipFill rotWithShape="1">
          <a:blip r:embed="rId16"/>
          <a:srcRect l="48004"/>
          <a:stretch/>
        </p:blipFill>
        <p:spPr>
          <a:xfrm rot="618606">
            <a:off x="1540848" y="2972717"/>
            <a:ext cx="677680" cy="1594301"/>
          </a:xfrm>
          <a:prstGeom prst="rect">
            <a:avLst/>
          </a:prstGeom>
        </p:spPr>
      </p:pic>
      <p:pic>
        <p:nvPicPr>
          <p:cNvPr id="19" name="Picture 18"/>
          <p:cNvPicPr>
            <a:picLocks noChangeAspect="1"/>
          </p:cNvPicPr>
          <p:nvPr/>
        </p:nvPicPr>
        <p:blipFill rotWithShape="1">
          <a:blip r:embed="rId14"/>
          <a:srcRect l="29406" r="36338"/>
          <a:stretch/>
        </p:blipFill>
        <p:spPr>
          <a:xfrm>
            <a:off x="3491880" y="1844824"/>
            <a:ext cx="433515" cy="1218067"/>
          </a:xfrm>
          <a:prstGeom prst="rect">
            <a:avLst/>
          </a:prstGeom>
        </p:spPr>
      </p:pic>
      <p:pic>
        <p:nvPicPr>
          <p:cNvPr id="20" name="Picture 19"/>
          <p:cNvPicPr>
            <a:picLocks noChangeAspect="1"/>
          </p:cNvPicPr>
          <p:nvPr/>
        </p:nvPicPr>
        <p:blipFill rotWithShape="1">
          <a:blip r:embed="rId14"/>
          <a:srcRect l="63662"/>
          <a:stretch/>
        </p:blipFill>
        <p:spPr>
          <a:xfrm>
            <a:off x="5580112" y="3272474"/>
            <a:ext cx="433114" cy="1374594"/>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81481E-6 L -0.11458 0.25902 " pathEditMode="relative" rAng="0" ptsTypes="AA">
                                      <p:cBhvr>
                                        <p:cTn id="6" dur="2000" fill="hold"/>
                                        <p:tgtEl>
                                          <p:spTgt spid="5"/>
                                        </p:tgtEl>
                                        <p:attrNameLst>
                                          <p:attrName>ppt_x</p:attrName>
                                          <p:attrName>ppt_y</p:attrName>
                                        </p:attrNameLst>
                                      </p:cBhvr>
                                      <p:rCtr x="-5729" y="12940"/>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4.44444E-6 1.48148E-6 L -0.05209 0.07616 " pathEditMode="relative" rAng="0" ptsTypes="AA">
                                      <p:cBhvr>
                                        <p:cTn id="9" dur="2000" fill="hold"/>
                                        <p:tgtEl>
                                          <p:spTgt spid="18"/>
                                        </p:tgtEl>
                                        <p:attrNameLst>
                                          <p:attrName>ppt_x</p:attrName>
                                          <p:attrName>ppt_y</p:attrName>
                                        </p:attrNameLst>
                                      </p:cBhvr>
                                      <p:rCtr x="-2604" y="3796"/>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1.66667E-6 3.7037E-7 L 0.52865 0.07847 " pathEditMode="relative" rAng="0" ptsTypes="AA">
                                      <p:cBhvr>
                                        <p:cTn id="12" dur="2000" fill="hold"/>
                                        <p:tgtEl>
                                          <p:spTgt spid="12"/>
                                        </p:tgtEl>
                                        <p:attrNameLst>
                                          <p:attrName>ppt_x</p:attrName>
                                          <p:attrName>ppt_y</p:attrName>
                                        </p:attrNameLst>
                                      </p:cBhvr>
                                      <p:rCtr x="26424" y="3912"/>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4.44444E-6 -3.7037E-6 L 0.18888 -0.06319 " pathEditMode="relative" ptsTypes="AA">
                                      <p:cBhvr>
                                        <p:cTn id="15" dur="2000" fill="hold"/>
                                        <p:tgtEl>
                                          <p:spTgt spid="19"/>
                                        </p:tgtEl>
                                        <p:attrNameLst>
                                          <p:attrName>ppt_x</p:attrName>
                                          <p:attrName>ppt_y</p:attrName>
                                        </p:attrNameLst>
                                      </p:cBhvr>
                                    </p:animMotion>
                                  </p:childTnLst>
                                </p:cTn>
                              </p:par>
                            </p:childTnLst>
                          </p:cTn>
                        </p:par>
                        <p:par>
                          <p:cTn id="16" fill="hold">
                            <p:stCondLst>
                              <p:cond delay="8000"/>
                            </p:stCondLst>
                            <p:childTnLst>
                              <p:par>
                                <p:cTn id="17" presetID="0" presetClass="path" presetSubtype="0" accel="50000" decel="50000" fill="hold" nodeType="afterEffect">
                                  <p:stCondLst>
                                    <p:cond delay="0"/>
                                  </p:stCondLst>
                                  <p:childTnLst>
                                    <p:animMotion origin="layout" path="M -1.38889E-6 -9.25926E-6 L -0.26788 -0.25209 " pathEditMode="relative" ptsTypes="AA">
                                      <p:cBhvr>
                                        <p:cTn id="18" dur="2000" fill="hold"/>
                                        <p:tgtEl>
                                          <p:spTgt spid="10"/>
                                        </p:tgtEl>
                                        <p:attrNameLst>
                                          <p:attrName>ppt_x</p:attrName>
                                          <p:attrName>ppt_y</p:attrName>
                                        </p:attrNameLst>
                                      </p:cBhvr>
                                    </p:animMotion>
                                  </p:childTnLst>
                                </p:cTn>
                              </p:par>
                            </p:childTnLst>
                          </p:cTn>
                        </p:par>
                        <p:par>
                          <p:cTn id="19" fill="hold">
                            <p:stCondLst>
                              <p:cond delay="10000"/>
                            </p:stCondLst>
                            <p:childTnLst>
                              <p:par>
                                <p:cTn id="20" presetID="0" presetClass="path" presetSubtype="0" accel="50000" decel="50000" fill="hold" nodeType="afterEffect">
                                  <p:stCondLst>
                                    <p:cond delay="0"/>
                                  </p:stCondLst>
                                  <p:childTnLst>
                                    <p:animMotion origin="layout" path="M -5.55556E-7 0 L 0.45573 0.17222 " pathEditMode="relative" rAng="0" ptsTypes="AA">
                                      <p:cBhvr>
                                        <p:cTn id="21" dur="2000" fill="hold"/>
                                        <p:tgtEl>
                                          <p:spTgt spid="9"/>
                                        </p:tgtEl>
                                        <p:attrNameLst>
                                          <p:attrName>ppt_x</p:attrName>
                                          <p:attrName>ppt_y</p:attrName>
                                        </p:attrNameLst>
                                      </p:cBhvr>
                                      <p:rCtr x="22778" y="8611"/>
                                    </p:animMotion>
                                  </p:childTnLst>
                                </p:cTn>
                              </p:par>
                            </p:childTnLst>
                          </p:cTn>
                        </p:par>
                        <p:par>
                          <p:cTn id="22" fill="hold">
                            <p:stCondLst>
                              <p:cond delay="12000"/>
                            </p:stCondLst>
                            <p:childTnLst>
                              <p:par>
                                <p:cTn id="23" presetID="0" presetClass="path" presetSubtype="0" accel="50000" decel="50000" fill="hold" nodeType="afterEffect">
                                  <p:stCondLst>
                                    <p:cond delay="0"/>
                                  </p:stCondLst>
                                  <p:childTnLst>
                                    <p:animMotion origin="layout" path="M -3.05556E-6 5.55556E-6 L 0.03941 -0.07361 " pathEditMode="relative" ptsTypes="AA">
                                      <p:cBhvr>
                                        <p:cTn id="24" dur="2000" fill="hold"/>
                                        <p:tgtEl>
                                          <p:spTgt spid="11"/>
                                        </p:tgtEl>
                                        <p:attrNameLst>
                                          <p:attrName>ppt_x</p:attrName>
                                          <p:attrName>ppt_y</p:attrName>
                                        </p:attrNameLst>
                                      </p:cBhvr>
                                    </p:animMotion>
                                  </p:childTnLst>
                                </p:cTn>
                              </p:par>
                            </p:childTnLst>
                          </p:cTn>
                        </p:par>
                        <p:par>
                          <p:cTn id="25" fill="hold">
                            <p:stCondLst>
                              <p:cond delay="14000"/>
                            </p:stCondLst>
                            <p:childTnLst>
                              <p:par>
                                <p:cTn id="26" presetID="0" presetClass="path" presetSubtype="0" accel="50000" decel="50000" fill="hold" nodeType="afterEffect">
                                  <p:stCondLst>
                                    <p:cond delay="0"/>
                                  </p:stCondLst>
                                  <p:childTnLst>
                                    <p:animMotion origin="layout" path="M 1.11111E-6 -4.07407E-6 L -0.33906 0.13357 " pathEditMode="relative" rAng="0" ptsTypes="AA">
                                      <p:cBhvr>
                                        <p:cTn id="27" dur="2000" fill="hold"/>
                                        <p:tgtEl>
                                          <p:spTgt spid="17"/>
                                        </p:tgtEl>
                                        <p:attrNameLst>
                                          <p:attrName>ppt_x</p:attrName>
                                          <p:attrName>ppt_y</p:attrName>
                                        </p:attrNameLst>
                                      </p:cBhvr>
                                      <p:rCtr x="-16962" y="6667"/>
                                    </p:animMotion>
                                  </p:childTnLst>
                                </p:cTn>
                              </p:par>
                            </p:childTnLst>
                          </p:cTn>
                        </p:par>
                        <p:par>
                          <p:cTn id="28" fill="hold">
                            <p:stCondLst>
                              <p:cond delay="16000"/>
                            </p:stCondLst>
                            <p:childTnLst>
                              <p:par>
                                <p:cTn id="29" presetID="0" presetClass="path" presetSubtype="0" accel="50000" decel="50000" fill="hold" nodeType="afterEffect">
                                  <p:stCondLst>
                                    <p:cond delay="0"/>
                                  </p:stCondLst>
                                  <p:childTnLst>
                                    <p:animMotion origin="layout" path="M 0.02847 0.04977 L -0.32431 -0.06667 " pathEditMode="relative" rAng="0" ptsTypes="AA">
                                      <p:cBhvr>
                                        <p:cTn id="30" dur="2000" fill="hold"/>
                                        <p:tgtEl>
                                          <p:spTgt spid="14"/>
                                        </p:tgtEl>
                                        <p:attrNameLst>
                                          <p:attrName>ppt_x</p:attrName>
                                          <p:attrName>ppt_y</p:attrName>
                                        </p:attrNameLst>
                                      </p:cBhvr>
                                      <p:rCtr x="-17639" y="-5833"/>
                                    </p:animMotion>
                                  </p:childTnLst>
                                </p:cTn>
                              </p:par>
                            </p:childTnLst>
                          </p:cTn>
                        </p:par>
                        <p:par>
                          <p:cTn id="31" fill="hold">
                            <p:stCondLst>
                              <p:cond delay="18000"/>
                            </p:stCondLst>
                            <p:childTnLst>
                              <p:par>
                                <p:cTn id="32" presetID="0" presetClass="path" presetSubtype="0" accel="50000" decel="50000" fill="hold" nodeType="afterEffect">
                                  <p:stCondLst>
                                    <p:cond delay="0"/>
                                  </p:stCondLst>
                                  <p:childTnLst>
                                    <p:animMotion origin="layout" path="M 4.16667E-6 4.07407E-6 L 0.26788 0.175 " pathEditMode="relative" rAng="0" ptsTypes="AA">
                                      <p:cBhvr>
                                        <p:cTn id="33" dur="2000" fill="hold"/>
                                        <p:tgtEl>
                                          <p:spTgt spid="16"/>
                                        </p:tgtEl>
                                        <p:attrNameLst>
                                          <p:attrName>ppt_x</p:attrName>
                                          <p:attrName>ppt_y</p:attrName>
                                        </p:attrNameLst>
                                      </p:cBhvr>
                                      <p:rCtr x="13385" y="8750"/>
                                    </p:animMotion>
                                  </p:childTnLst>
                                </p:cTn>
                              </p:par>
                            </p:childTnLst>
                          </p:cTn>
                        </p:par>
                        <p:par>
                          <p:cTn id="34" fill="hold">
                            <p:stCondLst>
                              <p:cond delay="20000"/>
                            </p:stCondLst>
                            <p:childTnLst>
                              <p:par>
                                <p:cTn id="35" presetID="0" presetClass="path" presetSubtype="0" accel="50000" decel="50000" fill="hold" nodeType="afterEffect">
                                  <p:stCondLst>
                                    <p:cond delay="0"/>
                                  </p:stCondLst>
                                  <p:childTnLst>
                                    <p:animMotion origin="layout" path="M 2.77778E-7 7.40741E-7 L -0.21267 0.09445 " pathEditMode="relative" ptsTypes="AA">
                                      <p:cBhvr>
                                        <p:cTn id="36" dur="2000" fill="hold"/>
                                        <p:tgtEl>
                                          <p:spTgt spid="7"/>
                                        </p:tgtEl>
                                        <p:attrNameLst>
                                          <p:attrName>ppt_x</p:attrName>
                                          <p:attrName>ppt_y</p:attrName>
                                        </p:attrNameLst>
                                      </p:cBhvr>
                                    </p:animMotion>
                                  </p:childTnLst>
                                </p:cTn>
                              </p:par>
                            </p:childTnLst>
                          </p:cTn>
                        </p:par>
                        <p:par>
                          <p:cTn id="37" fill="hold">
                            <p:stCondLst>
                              <p:cond delay="22000"/>
                            </p:stCondLst>
                            <p:childTnLst>
                              <p:par>
                                <p:cTn id="38" presetID="0" presetClass="path" presetSubtype="0" accel="50000" decel="50000" fill="hold" nodeType="afterEffect">
                                  <p:stCondLst>
                                    <p:cond delay="0"/>
                                  </p:stCondLst>
                                  <p:childTnLst>
                                    <p:animMotion origin="layout" path="M -4.16667E-6 -4.81481E-6 L -0.53541 0.21667 " pathEditMode="relative" rAng="0" ptsTypes="AA">
                                      <p:cBhvr>
                                        <p:cTn id="39" dur="2000" fill="hold"/>
                                        <p:tgtEl>
                                          <p:spTgt spid="20"/>
                                        </p:tgtEl>
                                        <p:attrNameLst>
                                          <p:attrName>ppt_x</p:attrName>
                                          <p:attrName>ppt_y</p:attrName>
                                        </p:attrNameLst>
                                      </p:cBhvr>
                                      <p:rCtr x="-26771" y="10833"/>
                                    </p:animMotion>
                                  </p:childTnLst>
                                </p:cTn>
                              </p:par>
                            </p:childTnLst>
                          </p:cTn>
                        </p:par>
                        <p:par>
                          <p:cTn id="40" fill="hold">
                            <p:stCondLst>
                              <p:cond delay="24000"/>
                            </p:stCondLst>
                            <p:childTnLst>
                              <p:par>
                                <p:cTn id="41" presetID="0" presetClass="path" presetSubtype="0" accel="50000" decel="50000" fill="hold" nodeType="afterEffect">
                                  <p:stCondLst>
                                    <p:cond delay="0"/>
                                  </p:stCondLst>
                                  <p:childTnLst>
                                    <p:animMotion origin="layout" path="M -1.94444E-6 7.40741E-7 L 0.11563 -0.38195 " pathEditMode="relative" rAng="0" ptsTypes="AA">
                                      <p:cBhvr>
                                        <p:cTn id="42" dur="2000" fill="hold"/>
                                        <p:tgtEl>
                                          <p:spTgt spid="4"/>
                                        </p:tgtEl>
                                        <p:attrNameLst>
                                          <p:attrName>ppt_x</p:attrName>
                                          <p:attrName>ppt_y</p:attrName>
                                        </p:attrNameLst>
                                      </p:cBhvr>
                                      <p:rCtr x="5781" y="-19097"/>
                                    </p:animMotion>
                                  </p:childTnLst>
                                </p:cTn>
                              </p:par>
                            </p:childTnLst>
                          </p:cTn>
                        </p:par>
                        <p:par>
                          <p:cTn id="43" fill="hold">
                            <p:stCondLst>
                              <p:cond delay="26000"/>
                            </p:stCondLst>
                            <p:childTnLst>
                              <p:par>
                                <p:cTn id="44" presetID="0" presetClass="path" presetSubtype="0" accel="50000" decel="50000" fill="hold" nodeType="afterEffect">
                                  <p:stCondLst>
                                    <p:cond delay="0"/>
                                  </p:stCondLst>
                                  <p:childTnLst>
                                    <p:animMotion origin="layout" path="M -1.11111E-6 -4.44444E-6 L 0.0158 0.39908 " pathEditMode="relative" ptsTypes="AA">
                                      <p:cBhvr>
                                        <p:cTn id="45" dur="2000" fill="hold"/>
                                        <p:tgtEl>
                                          <p:spTgt spid="8"/>
                                        </p:tgtEl>
                                        <p:attrNameLst>
                                          <p:attrName>ppt_x</p:attrName>
                                          <p:attrName>ppt_y</p:attrName>
                                        </p:attrNameLst>
                                      </p:cBhvr>
                                    </p:animMotion>
                                  </p:childTnLst>
                                </p:cTn>
                              </p:par>
                            </p:childTnLst>
                          </p:cTn>
                        </p:par>
                        <p:par>
                          <p:cTn id="46" fill="hold">
                            <p:stCondLst>
                              <p:cond delay="28000"/>
                            </p:stCondLst>
                            <p:childTnLst>
                              <p:par>
                                <p:cTn id="47" presetID="0" presetClass="path" presetSubtype="0" accel="50000" decel="50000" fill="hold" nodeType="afterEffect">
                                  <p:stCondLst>
                                    <p:cond delay="0"/>
                                  </p:stCondLst>
                                  <p:childTnLst>
                                    <p:animMotion origin="layout" path="M 8.05556E-6 2.22222E-6 L 0.06303 2.22222E-6 " pathEditMode="relative" ptsTypes="AA">
                                      <p:cBhvr>
                                        <p:cTn id="48"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lstStyle/>
          <a:p>
            <a:pPr eaLnBrk="1" hangingPunct="1">
              <a:defRPr/>
            </a:pPr>
            <a:r>
              <a:rPr lang="en-US" dirty="0" smtClean="0"/>
              <a:t>Inception Acceptance </a:t>
            </a:r>
            <a:r>
              <a:rPr lang="en-US" dirty="0"/>
              <a:t>Criteria</a:t>
            </a:r>
          </a:p>
        </p:txBody>
      </p:sp>
      <p:sp>
        <p:nvSpPr>
          <p:cNvPr id="159750" name="Rectangle 4"/>
          <p:cNvSpPr>
            <a:spLocks/>
          </p:cNvSpPr>
          <p:nvPr/>
        </p:nvSpPr>
        <p:spPr bwMode="auto">
          <a:xfrm>
            <a:off x="1355725" y="2427288"/>
            <a:ext cx="6083300" cy="1333500"/>
          </a:xfrm>
          <a:prstGeom prst="rect">
            <a:avLst/>
          </a:prstGeom>
          <a:noFill/>
          <a:ln w="12700" cap="rnd">
            <a:noFill/>
            <a:round/>
            <a:headEnd/>
            <a:tailEnd/>
          </a:ln>
        </p:spPr>
        <p:txBody>
          <a:bodyPr lIns="38100" tIns="38100" rIns="38100" bIns="38100">
            <a:prstTxWarp prst="textNoShape">
              <a:avLst/>
            </a:prstTxWarp>
          </a:bodyPr>
          <a:lstStyle/>
          <a:p>
            <a:pPr algn="l">
              <a:spcBef>
                <a:spcPts val="1050"/>
              </a:spcBef>
              <a:buNone/>
            </a:pPr>
            <a:r>
              <a:rPr lang="en-US" sz="4400" dirty="0">
                <a:solidFill>
                  <a:schemeClr val="tx1"/>
                </a:solidFill>
                <a:latin typeface="Calibri" pitchFamily="34" charset="0"/>
                <a:ea typeface="Arial" pitchFamily="-112" charset="0"/>
                <a:cs typeface="Calibri" pitchFamily="34" charset="0"/>
                <a:sym typeface="Arial" pitchFamily="-112" charset="0"/>
              </a:rPr>
              <a:t>I’ll know this is complete when…….</a:t>
            </a:r>
          </a:p>
        </p:txBody>
      </p:sp>
    </p:spTree>
    <p:extLst>
      <p:ext uri="{BB962C8B-B14F-4D97-AF65-F5344CB8AC3E}">
        <p14:creationId xmlns:p14="http://schemas.microsoft.com/office/powerpoint/2010/main" val="11307756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done, done…</a:t>
            </a:r>
            <a:endParaRPr lang="en-US" dirty="0"/>
          </a:p>
        </p:txBody>
      </p:sp>
      <p:pic>
        <p:nvPicPr>
          <p:cNvPr id="4" name="Picture 6"/>
          <p:cNvPicPr>
            <a:picLocks noChangeAspect="1" noChangeArrowheads="1"/>
          </p:cNvPicPr>
          <p:nvPr/>
        </p:nvPicPr>
        <p:blipFill>
          <a:blip r:embed="rId2"/>
          <a:srcRect/>
          <a:stretch>
            <a:fillRect/>
          </a:stretch>
        </p:blipFill>
        <p:spPr bwMode="auto">
          <a:xfrm>
            <a:off x="395536" y="1268760"/>
            <a:ext cx="1152128" cy="2016378"/>
          </a:xfrm>
          <a:prstGeom prst="rect">
            <a:avLst/>
          </a:prstGeom>
          <a:noFill/>
          <a:ln w="12700" cap="rnd">
            <a:noFill/>
            <a:round/>
            <a:headEnd/>
            <a:tailEnd/>
          </a:ln>
        </p:spPr>
      </p:pic>
      <p:pic>
        <p:nvPicPr>
          <p:cNvPr id="5" name="Picture 6"/>
          <p:cNvPicPr>
            <a:picLocks noChangeAspect="1" noChangeArrowheads="1"/>
          </p:cNvPicPr>
          <p:nvPr/>
        </p:nvPicPr>
        <p:blipFill rotWithShape="1">
          <a:blip r:embed="rId3"/>
          <a:srcRect l="26504" r="14651" b="48135"/>
          <a:stretch/>
        </p:blipFill>
        <p:spPr bwMode="auto">
          <a:xfrm>
            <a:off x="539552" y="4797152"/>
            <a:ext cx="2593293" cy="1469821"/>
          </a:xfrm>
          <a:prstGeom prst="rect">
            <a:avLst/>
          </a:prstGeom>
          <a:noFill/>
          <a:ln w="12700" cap="rnd">
            <a:noFill/>
            <a:round/>
            <a:headEnd/>
            <a:tailEnd/>
          </a:ln>
        </p:spPr>
      </p:pic>
      <p:pic>
        <p:nvPicPr>
          <p:cNvPr id="6" name="Picture 6"/>
          <p:cNvPicPr>
            <a:picLocks noChangeAspect="1" noChangeArrowheads="1"/>
          </p:cNvPicPr>
          <p:nvPr/>
        </p:nvPicPr>
        <p:blipFill>
          <a:blip r:embed="rId4"/>
          <a:srcRect/>
          <a:stretch>
            <a:fillRect/>
          </a:stretch>
        </p:blipFill>
        <p:spPr bwMode="auto">
          <a:xfrm>
            <a:off x="6804248" y="2924944"/>
            <a:ext cx="919976" cy="1815480"/>
          </a:xfrm>
          <a:prstGeom prst="rect">
            <a:avLst/>
          </a:prstGeom>
          <a:noFill/>
          <a:ln w="12700" cap="rnd">
            <a:noFill/>
            <a:round/>
            <a:headEnd/>
            <a:tailEnd/>
          </a:ln>
        </p:spPr>
      </p:pic>
      <p:sp>
        <p:nvSpPr>
          <p:cNvPr id="7" name="TextBox 6"/>
          <p:cNvSpPr txBox="1"/>
          <p:nvPr/>
        </p:nvSpPr>
        <p:spPr>
          <a:xfrm>
            <a:off x="1619672" y="1484784"/>
            <a:ext cx="4608512" cy="1200328"/>
          </a:xfrm>
          <a:prstGeom prst="rect">
            <a:avLst/>
          </a:prstGeom>
          <a:noFill/>
        </p:spPr>
        <p:txBody>
          <a:bodyPr wrap="square" rtlCol="0">
            <a:spAutoFit/>
          </a:bodyPr>
          <a:lstStyle/>
          <a:p>
            <a:r>
              <a:rPr lang="en-US" sz="2400" dirty="0" smtClean="0"/>
              <a:t>The code passed all my unit tests and integration tests, so I am done…</a:t>
            </a:r>
            <a:endParaRPr lang="en-US" sz="2400" dirty="0"/>
          </a:p>
        </p:txBody>
      </p:sp>
      <p:sp>
        <p:nvSpPr>
          <p:cNvPr id="8" name="TextBox 7"/>
          <p:cNvSpPr txBox="1"/>
          <p:nvPr/>
        </p:nvSpPr>
        <p:spPr>
          <a:xfrm>
            <a:off x="3563888" y="3212976"/>
            <a:ext cx="4176464" cy="1200328"/>
          </a:xfrm>
          <a:prstGeom prst="rect">
            <a:avLst/>
          </a:prstGeom>
          <a:noFill/>
        </p:spPr>
        <p:txBody>
          <a:bodyPr wrap="square" rtlCol="0">
            <a:spAutoFit/>
          </a:bodyPr>
          <a:lstStyle/>
          <a:p>
            <a:r>
              <a:rPr lang="en-US" sz="2400" dirty="0" smtClean="0"/>
              <a:t>The code works as I expected it to, so I am done…</a:t>
            </a:r>
            <a:endParaRPr lang="en-US" sz="2400" dirty="0"/>
          </a:p>
        </p:txBody>
      </p:sp>
      <p:sp>
        <p:nvSpPr>
          <p:cNvPr id="9" name="TextBox 8"/>
          <p:cNvSpPr txBox="1"/>
          <p:nvPr/>
        </p:nvSpPr>
        <p:spPr>
          <a:xfrm>
            <a:off x="2987824" y="5085184"/>
            <a:ext cx="4608512" cy="1200328"/>
          </a:xfrm>
          <a:prstGeom prst="rect">
            <a:avLst/>
          </a:prstGeom>
          <a:noFill/>
        </p:spPr>
        <p:txBody>
          <a:bodyPr wrap="square" rtlCol="0">
            <a:spAutoFit/>
          </a:bodyPr>
          <a:lstStyle/>
          <a:p>
            <a:r>
              <a:rPr lang="en-US" sz="2400" dirty="0" smtClean="0"/>
              <a:t>The code does what I need, and works as I expected it to, so it is done…</a:t>
            </a:r>
            <a:endParaRPr lang="en-US" sz="2400" dirty="0"/>
          </a:p>
        </p:txBody>
      </p:sp>
    </p:spTree>
    <p:extLst>
      <p:ext uri="{BB962C8B-B14F-4D97-AF65-F5344CB8AC3E}">
        <p14:creationId xmlns:p14="http://schemas.microsoft.com/office/powerpoint/2010/main" val="587471591"/>
      </p:ext>
    </p:extLst>
  </p:cSld>
  <p:clrMapOvr>
    <a:masterClrMapping/>
  </p:clrMapOvr>
  <p:transition xmlns:p14="http://schemas.microsoft.com/office/powerpoint/2010/mai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4000" dirty="0" smtClean="0"/>
              <a:t>Inception Acceptance Criteria</a:t>
            </a:r>
          </a:p>
        </p:txBody>
      </p:sp>
      <p:sp>
        <p:nvSpPr>
          <p:cNvPr id="38915" name="Rectangle 3"/>
          <p:cNvSpPr>
            <a:spLocks noGrp="1" noChangeArrowheads="1"/>
          </p:cNvSpPr>
          <p:nvPr>
            <p:ph type="body" sz="quarter" idx="4294967295"/>
          </p:nvPr>
        </p:nvSpPr>
        <p:spPr>
          <a:xfrm>
            <a:off x="1066800" y="1143000"/>
            <a:ext cx="8077200" cy="5029200"/>
          </a:xfrm>
        </p:spPr>
        <p:txBody>
          <a:bodyPr/>
          <a:lstStyle/>
          <a:p>
            <a:pPr>
              <a:buNone/>
            </a:pPr>
            <a:r>
              <a:rPr lang="en-US" sz="2400" b="1" dirty="0" smtClean="0"/>
              <a:t>“I will know this is complete when……”</a:t>
            </a:r>
            <a:endParaRPr lang="en-US" sz="2400" dirty="0" smtClean="0"/>
          </a:p>
          <a:p>
            <a:pPr>
              <a:spcAft>
                <a:spcPts val="1200"/>
              </a:spcAft>
              <a:buNone/>
            </a:pPr>
            <a:r>
              <a:rPr lang="en-US" sz="2400" dirty="0" smtClean="0"/>
              <a:t>As a CSR, I want to sign on to the system, so that I can see my work queue.</a:t>
            </a:r>
          </a:p>
          <a:p>
            <a:pPr>
              <a:spcAft>
                <a:spcPts val="1800"/>
              </a:spcAft>
              <a:buNone/>
            </a:pPr>
            <a:r>
              <a:rPr lang="en-US" sz="2400" dirty="0" smtClean="0"/>
              <a:t>I will know this is complete when I have entered my login and password correctly and my work queue with the following data is displayed.  See screen for details.</a:t>
            </a:r>
          </a:p>
          <a:p>
            <a:pPr>
              <a:buNone/>
            </a:pPr>
            <a:r>
              <a:rPr lang="en-US" sz="2400" dirty="0" smtClean="0"/>
              <a:t>Alternative path may include if there are no items in the queue.</a:t>
            </a:r>
          </a:p>
          <a:p>
            <a:pPr>
              <a:buNone/>
            </a:pPr>
            <a:r>
              <a:rPr lang="en-US" sz="2400" dirty="0" smtClean="0"/>
              <a:t>Alternative path may include if I am not an authenticated user.</a:t>
            </a:r>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endParaRPr lang="en-US" sz="2400" dirty="0" smtClean="0"/>
          </a:p>
          <a:p>
            <a:pPr eaLnBrk="1" hangingPunct="1">
              <a:lnSpc>
                <a:spcPct val="90000"/>
              </a:lnSpc>
              <a:buFontTx/>
              <a:buNone/>
            </a:pPr>
            <a:endParaRPr lang="en-US" sz="2400" dirty="0" smtClean="0"/>
          </a:p>
        </p:txBody>
      </p:sp>
    </p:spTree>
    <p:extLst>
      <p:ext uri="{BB962C8B-B14F-4D97-AF65-F5344CB8AC3E}">
        <p14:creationId xmlns:p14="http://schemas.microsoft.com/office/powerpoint/2010/main" val="162843049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pPr eaLnBrk="1" hangingPunct="1">
              <a:defRPr/>
            </a:pPr>
            <a:r>
              <a:rPr lang="en-US" dirty="0" smtClean="0"/>
              <a:t>Iteration Acceptance </a:t>
            </a:r>
            <a:r>
              <a:rPr lang="en-US" dirty="0"/>
              <a:t>Criteria</a:t>
            </a:r>
          </a:p>
        </p:txBody>
      </p:sp>
      <p:sp>
        <p:nvSpPr>
          <p:cNvPr id="2" name="Content Placeholder 1"/>
          <p:cNvSpPr>
            <a:spLocks noGrp="1"/>
          </p:cNvSpPr>
          <p:nvPr>
            <p:ph idx="1"/>
          </p:nvPr>
        </p:nvSpPr>
        <p:spPr/>
        <p:txBody>
          <a:bodyPr>
            <a:normAutofit/>
          </a:bodyPr>
          <a:lstStyle/>
          <a:p>
            <a:r>
              <a:rPr lang="en-US" dirty="0">
                <a:latin typeface="Calibri" pitchFamily="34" charset="0"/>
                <a:cs typeface="Calibri" pitchFamily="34" charset="0"/>
              </a:rPr>
              <a:t>The </a:t>
            </a:r>
            <a:r>
              <a:rPr lang="en-US" b="1" dirty="0">
                <a:latin typeface="Calibri" pitchFamily="34" charset="0"/>
                <a:cs typeface="Calibri" pitchFamily="34" charset="0"/>
              </a:rPr>
              <a:t>Context</a:t>
            </a:r>
            <a:r>
              <a:rPr lang="en-US" dirty="0">
                <a:latin typeface="Calibri" pitchFamily="34" charset="0"/>
                <a:cs typeface="Calibri" pitchFamily="34" charset="0"/>
              </a:rPr>
              <a:t>: Given…</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Event</a:t>
            </a:r>
            <a:r>
              <a:rPr lang="en-US" sz="3200" dirty="0">
                <a:solidFill>
                  <a:schemeClr val="tx1"/>
                </a:solidFill>
                <a:latin typeface="Calibri" pitchFamily="34" charset="0"/>
                <a:ea typeface="Arial" pitchFamily="-112" charset="0"/>
                <a:cs typeface="Calibri" pitchFamily="34" charset="0"/>
                <a:sym typeface="Arial" pitchFamily="-112" charset="0"/>
              </a:rPr>
              <a:t>: When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Outcomes</a:t>
            </a:r>
            <a:r>
              <a:rPr lang="en-US" sz="3200" dirty="0">
                <a:solidFill>
                  <a:schemeClr val="tx1"/>
                </a:solidFill>
                <a:latin typeface="Calibri" pitchFamily="34" charset="0"/>
                <a:ea typeface="Arial" pitchFamily="-112" charset="0"/>
                <a:cs typeface="Calibri" pitchFamily="34" charset="0"/>
                <a:sym typeface="Arial" pitchFamily="-112" charset="0"/>
              </a:rPr>
              <a:t>: Then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pPr>
              <a:spcBef>
                <a:spcPts val="663"/>
              </a:spcBef>
              <a:buNone/>
              <a:defRPr/>
            </a:pPr>
            <a:r>
              <a:rPr lang="en-US" sz="2000" dirty="0" smtClean="0">
                <a:solidFill>
                  <a:schemeClr val="tx1"/>
                </a:solidFill>
                <a:ea typeface="Bradley Hand ITC TT-Bold" pitchFamily="-112" charset="0"/>
                <a:sym typeface="Bradley Hand ITC TT-Bold" pitchFamily="-112" charset="0"/>
              </a:rPr>
              <a:t>Given </a:t>
            </a:r>
            <a:r>
              <a:rPr lang="en-US" sz="2000" dirty="0">
                <a:solidFill>
                  <a:schemeClr val="tx1"/>
                </a:solidFill>
                <a:ea typeface="Bradley Hand ITC TT-Bold" pitchFamily="-112" charset="0"/>
                <a:sym typeface="Bradley Hand ITC TT-Bold" pitchFamily="-112" charset="0"/>
              </a:rPr>
              <a:t>that the user is not logged in</a:t>
            </a:r>
            <a:endParaRPr lang="en-US" sz="2000" dirty="0">
              <a:solidFill>
                <a:schemeClr val="tx1"/>
              </a:solidFill>
              <a:ea typeface="Arial" pitchFamily="-112" charset="0"/>
              <a:sym typeface="Arial" pitchFamily="-112" charset="0"/>
            </a:endParaRPr>
          </a:p>
          <a:p>
            <a:pPr>
              <a:spcBef>
                <a:spcPts val="663"/>
              </a:spcBef>
              <a:buNone/>
              <a:defRPr/>
            </a:pPr>
            <a:r>
              <a:rPr lang="en-US" sz="2000" dirty="0">
                <a:solidFill>
                  <a:schemeClr val="tx1"/>
                </a:solidFill>
                <a:ea typeface="Bradley Hand ITC TT-Bold" pitchFamily="-112" charset="0"/>
                <a:sym typeface="Bradley Hand ITC TT-Bold" pitchFamily="-112" charset="0"/>
              </a:rPr>
              <a:t>When the user clicks on the Shopping Cart link</a:t>
            </a:r>
            <a:endParaRPr lang="en-US" sz="2000" dirty="0">
              <a:solidFill>
                <a:schemeClr val="tx1"/>
              </a:solidFill>
              <a:ea typeface="Arial" pitchFamily="-112" charset="0"/>
              <a:sym typeface="Arial" pitchFamily="-112" charset="0"/>
            </a:endParaRPr>
          </a:p>
          <a:p>
            <a:pPr>
              <a:spcBef>
                <a:spcPts val="663"/>
              </a:spcBef>
              <a:buNone/>
              <a:defRPr/>
            </a:pPr>
            <a:r>
              <a:rPr lang="en-US" sz="2000" dirty="0">
                <a:solidFill>
                  <a:schemeClr val="tx1"/>
                </a:solidFill>
                <a:ea typeface="Bradley Hand ITC TT-Bold" pitchFamily="-112" charset="0"/>
                <a:sym typeface="Bradley Hand ITC TT-Bold" pitchFamily="-112" charset="0"/>
              </a:rPr>
              <a:t>Then they should be required to log in</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dirty="0">
              <a:latin typeface="Calibri" pitchFamily="34" charset="0"/>
              <a:cs typeface="Calibri" pitchFamily="34" charset="0"/>
            </a:endParaRPr>
          </a:p>
        </p:txBody>
      </p:sp>
      <p:sp>
        <p:nvSpPr>
          <p:cNvPr id="26632" name="Rectangle 8"/>
          <p:cNvSpPr>
            <a:spLocks/>
          </p:cNvSpPr>
          <p:nvPr/>
        </p:nvSpPr>
        <p:spPr bwMode="auto">
          <a:xfrm>
            <a:off x="1436688" y="5943600"/>
            <a:ext cx="6097587" cy="292100"/>
          </a:xfrm>
          <a:prstGeom prst="rect">
            <a:avLst/>
          </a:prstGeom>
          <a:noFill/>
          <a:ln w="12700" cap="rnd">
            <a:noFill/>
            <a:round/>
            <a:headEnd/>
            <a:tailEnd/>
          </a:ln>
        </p:spPr>
        <p:txBody>
          <a:bodyPr wrap="none" lIns="38100" tIns="38100" rIns="38100" bIns="38100">
            <a:prstTxWarp prst="textNoShape">
              <a:avLst/>
            </a:prstTxWarp>
            <a:spAutoFit/>
          </a:bodyPr>
          <a:lstStyle/>
          <a:p>
            <a:pPr>
              <a:spcBef>
                <a:spcPts val="475"/>
              </a:spcBef>
            </a:pPr>
            <a:r>
              <a:rPr lang="en-US" sz="1600" i="1" dirty="0">
                <a:solidFill>
                  <a:srgbClr val="B3B3B3"/>
                </a:solidFill>
                <a:latin typeface="Arial" pitchFamily="-112" charset="0"/>
                <a:ea typeface="Arial" pitchFamily="-112" charset="0"/>
                <a:cs typeface="Arial" pitchFamily="-112" charset="0"/>
                <a:sym typeface="Arial" pitchFamily="-112" charset="0"/>
              </a:rPr>
              <a:t>Reference: Dan North’s Blog @ </a:t>
            </a:r>
            <a:r>
              <a:rPr lang="en-US" sz="1600" i="1" u="sng" dirty="0">
                <a:solidFill>
                  <a:srgbClr val="B3B3B3"/>
                </a:solidFill>
                <a:latin typeface="Arial" pitchFamily="-112" charset="0"/>
                <a:ea typeface="Arial" pitchFamily="-112" charset="0"/>
                <a:cs typeface="Arial" pitchFamily="-112" charset="0"/>
                <a:sym typeface="Arial" pitchFamily="-112" charset="0"/>
                <a:hlinkClick r:id="rId3"/>
              </a:rPr>
              <a:t>http://dannorth.net/introducing-bdd</a:t>
            </a:r>
            <a:endParaRPr lang="en-US" sz="1600" i="1" u="sng" dirty="0">
              <a:solidFill>
                <a:srgbClr val="B3B3B3"/>
              </a:solidFill>
              <a:latin typeface="Arial" pitchFamily="-112" charset="0"/>
              <a:ea typeface="Arial" pitchFamily="-112" charset="0"/>
              <a:cs typeface="Arial" pitchFamily="-112" charset="0"/>
              <a:sym typeface="Arial" pitchFamily="-112" charset="0"/>
            </a:endParaRPr>
          </a:p>
        </p:txBody>
      </p:sp>
    </p:spTree>
    <p:extLst>
      <p:ext uri="{BB962C8B-B14F-4D97-AF65-F5344CB8AC3E}">
        <p14:creationId xmlns:p14="http://schemas.microsoft.com/office/powerpoint/2010/main" val="1172079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2"/>
          <p:cNvSpPr>
            <a:spLocks noGrp="1"/>
          </p:cNvSpPr>
          <p:nvPr>
            <p:ph type="title"/>
          </p:nvPr>
        </p:nvSpPr>
        <p:spPr/>
        <p:txBody>
          <a:bodyPr/>
          <a:lstStyle/>
          <a:p>
            <a:r>
              <a:rPr lang="en-US" sz="4400" dirty="0" smtClean="0"/>
              <a:t>Iteration Acceptance Criteria</a:t>
            </a:r>
          </a:p>
        </p:txBody>
      </p:sp>
      <p:pic>
        <p:nvPicPr>
          <p:cNvPr id="113668" name="Picture 4" descr="sample-story-to-elaborate.png"/>
          <p:cNvPicPr>
            <a:picLocks noChangeAspect="1"/>
          </p:cNvPicPr>
          <p:nvPr/>
        </p:nvPicPr>
        <p:blipFill>
          <a:blip r:embed="rId3"/>
          <a:srcRect/>
          <a:stretch>
            <a:fillRect/>
          </a:stretch>
        </p:blipFill>
        <p:spPr bwMode="auto">
          <a:xfrm>
            <a:off x="357158" y="1330648"/>
            <a:ext cx="2292350" cy="1738312"/>
          </a:xfrm>
          <a:prstGeom prst="rect">
            <a:avLst/>
          </a:prstGeom>
          <a:noFill/>
          <a:ln w="9525">
            <a:noFill/>
            <a:miter lim="800000"/>
            <a:headEnd/>
            <a:tailEnd/>
          </a:ln>
        </p:spPr>
      </p:pic>
      <p:sp>
        <p:nvSpPr>
          <p:cNvPr id="113669" name="TextBox 5"/>
          <p:cNvSpPr txBox="1">
            <a:spLocks noChangeArrowheads="1"/>
          </p:cNvSpPr>
          <p:nvPr/>
        </p:nvSpPr>
        <p:spPr bwMode="auto">
          <a:xfrm>
            <a:off x="3319463" y="1380603"/>
            <a:ext cx="5410228" cy="1040285"/>
          </a:xfrm>
          <a:prstGeom prst="rect">
            <a:avLst/>
          </a:prstGeom>
          <a:noFill/>
          <a:ln w="9525">
            <a:noFill/>
            <a:miter lim="800000"/>
            <a:headEnd/>
            <a:tailEnd/>
          </a:ln>
        </p:spPr>
        <p:txBody>
          <a:bodyPr wrap="square">
            <a:spAutoFit/>
          </a:bodyPr>
          <a:lstStyle/>
          <a:p>
            <a:pPr>
              <a:buNone/>
            </a:pPr>
            <a:r>
              <a:rPr lang="en-US" sz="1400" b="1" dirty="0">
                <a:latin typeface="Calibri"/>
                <a:cs typeface="Calibri"/>
              </a:rPr>
              <a:t>Given</a:t>
            </a:r>
            <a:r>
              <a:rPr lang="en-US" sz="1400" dirty="0">
                <a:latin typeface="Calibri"/>
                <a:cs typeface="Calibri"/>
              </a:rPr>
              <a:t> the customer has one </a:t>
            </a:r>
            <a:r>
              <a:rPr lang="en-US" sz="1200" dirty="0">
                <a:latin typeface="Calibri"/>
                <a:cs typeface="Calibri"/>
              </a:rPr>
              <a:t>transaction</a:t>
            </a:r>
            <a:r>
              <a:rPr lang="en-US" sz="1400" dirty="0">
                <a:latin typeface="Calibri"/>
                <a:cs typeface="Calibri"/>
              </a:rPr>
              <a:t> account and one credit account</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Then</a:t>
            </a:r>
            <a:r>
              <a:rPr lang="en-US" sz="1400" dirty="0">
                <a:latin typeface="Calibri"/>
                <a:cs typeface="Calibri"/>
              </a:rPr>
              <a:t> the screen should show the names and numbers of the two accounts sorted in account number order</a:t>
            </a:r>
          </a:p>
        </p:txBody>
      </p:sp>
      <p:sp>
        <p:nvSpPr>
          <p:cNvPr id="113670" name="TextBox 6"/>
          <p:cNvSpPr txBox="1">
            <a:spLocks noChangeArrowheads="1"/>
          </p:cNvSpPr>
          <p:nvPr/>
        </p:nvSpPr>
        <p:spPr bwMode="auto">
          <a:xfrm>
            <a:off x="3319463" y="2460143"/>
            <a:ext cx="5595937" cy="824841"/>
          </a:xfrm>
          <a:prstGeom prst="rect">
            <a:avLst/>
          </a:prstGeom>
          <a:noFill/>
          <a:ln w="9525">
            <a:noFill/>
            <a:miter lim="800000"/>
            <a:headEnd/>
            <a:tailEnd/>
          </a:ln>
        </p:spPr>
        <p:txBody>
          <a:bodyPr>
            <a:spAutoFit/>
          </a:bodyPr>
          <a:lstStyle/>
          <a:p>
            <a:pPr>
              <a:buNone/>
            </a:pPr>
            <a:r>
              <a:rPr lang="en-US" sz="1400" b="1" dirty="0">
                <a:latin typeface="Calibri"/>
                <a:cs typeface="Calibri"/>
              </a:rPr>
              <a:t>Given</a:t>
            </a:r>
            <a:r>
              <a:rPr lang="en-US" sz="1400" dirty="0">
                <a:latin typeface="Calibri"/>
                <a:cs typeface="Calibri"/>
              </a:rPr>
              <a:t> the customer has just one transaction account</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Then</a:t>
            </a:r>
            <a:r>
              <a:rPr lang="en-US" sz="1400" dirty="0">
                <a:latin typeface="Calibri"/>
                <a:cs typeface="Calibri"/>
              </a:rPr>
              <a:t> the screen should show the name and number of the account</a:t>
            </a:r>
          </a:p>
        </p:txBody>
      </p:sp>
      <p:sp>
        <p:nvSpPr>
          <p:cNvPr id="113671" name="TextBox 7"/>
          <p:cNvSpPr txBox="1">
            <a:spLocks noChangeArrowheads="1"/>
          </p:cNvSpPr>
          <p:nvPr/>
        </p:nvSpPr>
        <p:spPr bwMode="auto">
          <a:xfrm>
            <a:off x="3319463" y="3324819"/>
            <a:ext cx="3849687" cy="1040285"/>
          </a:xfrm>
          <a:prstGeom prst="rect">
            <a:avLst/>
          </a:prstGeom>
          <a:noFill/>
          <a:ln w="9525">
            <a:noFill/>
            <a:miter lim="800000"/>
            <a:headEnd/>
            <a:tailEnd/>
          </a:ln>
        </p:spPr>
        <p:txBody>
          <a:bodyPr>
            <a:spAutoFit/>
          </a:bodyPr>
          <a:lstStyle/>
          <a:p>
            <a:pPr>
              <a:buNone/>
            </a:pPr>
            <a:r>
              <a:rPr lang="en-US" sz="1400" b="1" dirty="0">
                <a:latin typeface="Calibri"/>
                <a:cs typeface="Calibri"/>
              </a:rPr>
              <a:t>Given</a:t>
            </a:r>
            <a:r>
              <a:rPr lang="en-US" sz="1400" dirty="0">
                <a:latin typeface="Calibri"/>
                <a:cs typeface="Calibri"/>
              </a:rPr>
              <a:t> the customer has no accounts</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Then</a:t>
            </a:r>
            <a:r>
              <a:rPr lang="en-US" sz="1400" dirty="0">
                <a:latin typeface="Calibri"/>
                <a:cs typeface="Calibri"/>
              </a:rPr>
              <a:t> the screen should show a message stating that no accounts are available</a:t>
            </a:r>
          </a:p>
        </p:txBody>
      </p:sp>
      <p:sp>
        <p:nvSpPr>
          <p:cNvPr id="113672" name="TextBox 8"/>
          <p:cNvSpPr txBox="1">
            <a:spLocks noChangeArrowheads="1"/>
          </p:cNvSpPr>
          <p:nvPr/>
        </p:nvSpPr>
        <p:spPr bwMode="auto">
          <a:xfrm>
            <a:off x="3319463" y="4332931"/>
            <a:ext cx="4060825" cy="1040285"/>
          </a:xfrm>
          <a:prstGeom prst="rect">
            <a:avLst/>
          </a:prstGeom>
          <a:noFill/>
          <a:ln w="9525">
            <a:noFill/>
            <a:miter lim="800000"/>
            <a:headEnd/>
            <a:tailEnd/>
          </a:ln>
        </p:spPr>
        <p:txBody>
          <a:bodyPr>
            <a:spAutoFit/>
          </a:bodyPr>
          <a:lstStyle/>
          <a:p>
            <a:pPr>
              <a:buNone/>
            </a:pPr>
            <a:r>
              <a:rPr lang="en-US" sz="1400" b="1" dirty="0">
                <a:latin typeface="Calibri"/>
                <a:cs typeface="Calibri"/>
              </a:rPr>
              <a:t>Given</a:t>
            </a:r>
            <a:r>
              <a:rPr lang="en-US" sz="1400" dirty="0">
                <a:latin typeface="Calibri"/>
                <a:cs typeface="Calibri"/>
              </a:rPr>
              <a:t> the customer has more than 20 accounts</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Then</a:t>
            </a:r>
            <a:r>
              <a:rPr lang="en-US" sz="1400" dirty="0">
                <a:latin typeface="Calibri"/>
                <a:cs typeface="Calibri"/>
              </a:rPr>
              <a:t> the screen should show the first 20 accounts (in account number order) only</a:t>
            </a:r>
          </a:p>
        </p:txBody>
      </p:sp>
      <p:sp>
        <p:nvSpPr>
          <p:cNvPr id="10" name="Right Arrow 9"/>
          <p:cNvSpPr/>
          <p:nvPr/>
        </p:nvSpPr>
        <p:spPr>
          <a:xfrm>
            <a:off x="887413" y="3357058"/>
            <a:ext cx="2360612" cy="504825"/>
          </a:xfrm>
          <a:prstGeom prst="rightArrow">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tIns="0" bIns="0" anchor="ctr"/>
          <a:lstStyle/>
          <a:p>
            <a:pPr algn="ctr">
              <a:buNone/>
              <a:defRPr/>
            </a:pPr>
            <a:r>
              <a:rPr lang="en-US" sz="1800" dirty="0">
                <a:solidFill>
                  <a:schemeClr val="bg2"/>
                </a:solidFill>
                <a:latin typeface="Calibri"/>
                <a:cs typeface="Calibri"/>
              </a:rPr>
              <a:t>Alternate path</a:t>
            </a:r>
          </a:p>
        </p:txBody>
      </p:sp>
      <p:sp>
        <p:nvSpPr>
          <p:cNvPr id="11" name="Right Arrow 10"/>
          <p:cNvSpPr/>
          <p:nvPr/>
        </p:nvSpPr>
        <p:spPr>
          <a:xfrm>
            <a:off x="876300" y="4390563"/>
            <a:ext cx="2360613" cy="504825"/>
          </a:xfrm>
          <a:prstGeom prst="rightArrow">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800" dirty="0">
                <a:solidFill>
                  <a:schemeClr val="bg2"/>
                </a:solidFill>
                <a:latin typeface="Calibri"/>
                <a:cs typeface="Calibri"/>
              </a:rPr>
              <a:t>Alternate path</a:t>
            </a:r>
          </a:p>
        </p:txBody>
      </p:sp>
      <p:sp>
        <p:nvSpPr>
          <p:cNvPr id="113675" name="TextBox 11"/>
          <p:cNvSpPr txBox="1">
            <a:spLocks noChangeArrowheads="1"/>
          </p:cNvSpPr>
          <p:nvPr/>
        </p:nvSpPr>
        <p:spPr bwMode="auto">
          <a:xfrm>
            <a:off x="3319463" y="5442551"/>
            <a:ext cx="4691063" cy="1298817"/>
          </a:xfrm>
          <a:prstGeom prst="rect">
            <a:avLst/>
          </a:prstGeom>
          <a:noFill/>
          <a:ln w="9525">
            <a:noFill/>
            <a:miter lim="800000"/>
            <a:headEnd/>
            <a:tailEnd/>
          </a:ln>
        </p:spPr>
        <p:txBody>
          <a:bodyPr>
            <a:spAutoFit/>
          </a:bodyPr>
          <a:lstStyle/>
          <a:p>
            <a:pPr>
              <a:buNone/>
            </a:pPr>
            <a:r>
              <a:rPr lang="en-US" sz="1400" b="1" dirty="0">
                <a:latin typeface="Calibri"/>
                <a:cs typeface="Calibri"/>
              </a:rPr>
              <a:t>Given</a:t>
            </a:r>
            <a:r>
              <a:rPr lang="en-US" sz="1400" dirty="0">
                <a:latin typeface="Calibri"/>
                <a:cs typeface="Calibri"/>
              </a:rPr>
              <a:t> the customer has some accounts</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And</a:t>
            </a:r>
            <a:r>
              <a:rPr lang="en-US" sz="1400" dirty="0">
                <a:latin typeface="Calibri"/>
                <a:cs typeface="Calibri"/>
              </a:rPr>
              <a:t> the system cannot retrieve the account details</a:t>
            </a:r>
          </a:p>
          <a:p>
            <a:pPr>
              <a:buNone/>
            </a:pPr>
            <a:r>
              <a:rPr lang="en-US" sz="1400" b="1" dirty="0">
                <a:latin typeface="Calibri"/>
                <a:cs typeface="Calibri"/>
              </a:rPr>
              <a:t>Then</a:t>
            </a:r>
            <a:r>
              <a:rPr lang="en-US" sz="1400" dirty="0">
                <a:latin typeface="Calibri"/>
                <a:cs typeface="Calibri"/>
              </a:rPr>
              <a:t> the screen should show an error message with associated code and details to contact for support</a:t>
            </a:r>
          </a:p>
        </p:txBody>
      </p:sp>
      <p:sp>
        <p:nvSpPr>
          <p:cNvPr id="13" name="Right Arrow 12"/>
          <p:cNvSpPr/>
          <p:nvPr/>
        </p:nvSpPr>
        <p:spPr>
          <a:xfrm>
            <a:off x="892175" y="5372943"/>
            <a:ext cx="2360613" cy="504825"/>
          </a:xfrm>
          <a:prstGeom prst="rightArrow">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800" dirty="0">
                <a:solidFill>
                  <a:schemeClr val="bg2"/>
                </a:solidFill>
                <a:latin typeface="Calibri"/>
                <a:cs typeface="Calibri"/>
              </a:rPr>
              <a:t>Bad path</a:t>
            </a:r>
          </a:p>
        </p:txBody>
      </p:sp>
    </p:spTree>
    <p:extLst>
      <p:ext uri="{BB962C8B-B14F-4D97-AF65-F5344CB8AC3E}">
        <p14:creationId xmlns:p14="http://schemas.microsoft.com/office/powerpoint/2010/main" val="7096400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3669"/>
                                        </p:tgtEl>
                                        <p:attrNameLst>
                                          <p:attrName>style.visibility</p:attrName>
                                        </p:attrNameLst>
                                      </p:cBhvr>
                                      <p:to>
                                        <p:strVal val="visible"/>
                                      </p:to>
                                    </p:set>
                                    <p:animEffect transition="in" filter="fade">
                                      <p:cBhvr>
                                        <p:cTn id="7" dur="500"/>
                                        <p:tgtEl>
                                          <p:spTgt spid="1136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70"/>
                                        </p:tgtEl>
                                        <p:attrNameLst>
                                          <p:attrName>style.visibility</p:attrName>
                                        </p:attrNameLst>
                                      </p:cBhvr>
                                      <p:to>
                                        <p:strVal val="visible"/>
                                      </p:to>
                                    </p:set>
                                    <p:animEffect transition="in" filter="fade">
                                      <p:cBhvr>
                                        <p:cTn id="12" dur="500"/>
                                        <p:tgtEl>
                                          <p:spTgt spid="113670"/>
                                        </p:tgtEl>
                                      </p:cBhvr>
                                    </p:animEffect>
                                  </p:childTnLst>
                                </p:cTn>
                              </p:par>
                              <p:par>
                                <p:cTn id="13" presetID="9" presetClass="emph" presetSubtype="0" grpId="1" nodeType="withEffect">
                                  <p:stCondLst>
                                    <p:cond delay="0"/>
                                  </p:stCondLst>
                                  <p:childTnLst>
                                    <p:set>
                                      <p:cBhvr rctx="PPT">
                                        <p:cTn id="14" dur="indefinite"/>
                                        <p:tgtEl>
                                          <p:spTgt spid="113669"/>
                                        </p:tgtEl>
                                        <p:attrNameLst>
                                          <p:attrName>style.opacity</p:attrName>
                                        </p:attrNameLst>
                                      </p:cBhvr>
                                      <p:to>
                                        <p:strVal val="0.5"/>
                                      </p:to>
                                    </p:set>
                                    <p:animEffect filter="image" prLst="opacity: 0.5">
                                      <p:cBhvr rctx="IE">
                                        <p:cTn id="15" dur="indefinite"/>
                                        <p:tgtEl>
                                          <p:spTgt spid="11366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113671"/>
                                        </p:tgtEl>
                                        <p:attrNameLst>
                                          <p:attrName>style.visibility</p:attrName>
                                        </p:attrNameLst>
                                      </p:cBhvr>
                                      <p:to>
                                        <p:strVal val="visible"/>
                                      </p:to>
                                    </p:set>
                                    <p:animEffect transition="in" filter="fade">
                                      <p:cBhvr>
                                        <p:cTn id="24" dur="500"/>
                                        <p:tgtEl>
                                          <p:spTgt spid="113671"/>
                                        </p:tgtEl>
                                      </p:cBhvr>
                                    </p:animEffect>
                                  </p:childTnLst>
                                </p:cTn>
                              </p:par>
                              <p:par>
                                <p:cTn id="25" presetID="9" presetClass="emph" presetSubtype="0" grpId="1" nodeType="withEffect">
                                  <p:stCondLst>
                                    <p:cond delay="0"/>
                                  </p:stCondLst>
                                  <p:childTnLst>
                                    <p:set>
                                      <p:cBhvr rctx="PPT">
                                        <p:cTn id="26" dur="indefinite"/>
                                        <p:tgtEl>
                                          <p:spTgt spid="113670"/>
                                        </p:tgtEl>
                                        <p:attrNameLst>
                                          <p:attrName>style.opacity</p:attrName>
                                        </p:attrNameLst>
                                      </p:cBhvr>
                                      <p:to>
                                        <p:strVal val="0.5"/>
                                      </p:to>
                                    </p:set>
                                    <p:animEffect filter="image" prLst="opacity: 0.5">
                                      <p:cBhvr rctx="IE">
                                        <p:cTn id="27" dur="indefinite"/>
                                        <p:tgtEl>
                                          <p:spTgt spid="11367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113672"/>
                                        </p:tgtEl>
                                        <p:attrNameLst>
                                          <p:attrName>style.visibility</p:attrName>
                                        </p:attrNameLst>
                                      </p:cBhvr>
                                      <p:to>
                                        <p:strVal val="visible"/>
                                      </p:to>
                                    </p:set>
                                    <p:animEffect transition="in" filter="fade">
                                      <p:cBhvr>
                                        <p:cTn id="36" dur="500"/>
                                        <p:tgtEl>
                                          <p:spTgt spid="113672"/>
                                        </p:tgtEl>
                                      </p:cBhvr>
                                    </p:animEffect>
                                  </p:childTnLst>
                                </p:cTn>
                              </p:par>
                              <p:par>
                                <p:cTn id="37" presetID="9" presetClass="emph" presetSubtype="0" grpId="1" nodeType="withEffect">
                                  <p:stCondLst>
                                    <p:cond delay="0"/>
                                  </p:stCondLst>
                                  <p:childTnLst>
                                    <p:set>
                                      <p:cBhvr rctx="PPT">
                                        <p:cTn id="38" dur="indefinite"/>
                                        <p:tgtEl>
                                          <p:spTgt spid="113671"/>
                                        </p:tgtEl>
                                        <p:attrNameLst>
                                          <p:attrName>style.opacity</p:attrName>
                                        </p:attrNameLst>
                                      </p:cBhvr>
                                      <p:to>
                                        <p:strVal val="0.5"/>
                                      </p:to>
                                    </p:set>
                                    <p:animEffect filter="image" prLst="opacity: 0.5">
                                      <p:cBhvr rctx="IE">
                                        <p:cTn id="39" dur="indefinite"/>
                                        <p:tgtEl>
                                          <p:spTgt spid="11367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113675"/>
                                        </p:tgtEl>
                                        <p:attrNameLst>
                                          <p:attrName>style.visibility</p:attrName>
                                        </p:attrNameLst>
                                      </p:cBhvr>
                                      <p:to>
                                        <p:strVal val="visible"/>
                                      </p:to>
                                    </p:set>
                                    <p:animEffect transition="in" filter="fade">
                                      <p:cBhvr>
                                        <p:cTn id="48" dur="500"/>
                                        <p:tgtEl>
                                          <p:spTgt spid="113675"/>
                                        </p:tgtEl>
                                      </p:cBhvr>
                                    </p:animEffect>
                                  </p:childTnLst>
                                </p:cTn>
                              </p:par>
                              <p:par>
                                <p:cTn id="49" presetID="9" presetClass="emph" presetSubtype="0" grpId="1" nodeType="withEffect">
                                  <p:stCondLst>
                                    <p:cond delay="0"/>
                                  </p:stCondLst>
                                  <p:childTnLst>
                                    <p:set>
                                      <p:cBhvr rctx="PPT">
                                        <p:cTn id="50" dur="indefinite"/>
                                        <p:tgtEl>
                                          <p:spTgt spid="113672"/>
                                        </p:tgtEl>
                                        <p:attrNameLst>
                                          <p:attrName>style.opacity</p:attrName>
                                        </p:attrNameLst>
                                      </p:cBhvr>
                                      <p:to>
                                        <p:strVal val="0.5"/>
                                      </p:to>
                                    </p:set>
                                    <p:animEffect filter="image" prLst="opacity: 0.5">
                                      <p:cBhvr rctx="IE">
                                        <p:cTn id="51" dur="indefinite"/>
                                        <p:tgtEl>
                                          <p:spTgt spid="113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p:bldP spid="113669" grpId="1"/>
      <p:bldP spid="113670" grpId="0"/>
      <p:bldP spid="113670" grpId="1"/>
      <p:bldP spid="113671" grpId="0"/>
      <p:bldP spid="113671" grpId="1"/>
      <p:bldP spid="113672" grpId="0"/>
      <p:bldP spid="113672" grpId="1"/>
      <p:bldP spid="10" grpId="0" animBg="1"/>
      <p:bldP spid="11" grpId="0" animBg="1"/>
      <p:bldP spid="113675" grpId="0"/>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Story jam continued</a:t>
            </a:r>
            <a:endParaRPr lang="en-US" dirty="0"/>
          </a:p>
        </p:txBody>
      </p:sp>
      <p:sp>
        <p:nvSpPr>
          <p:cNvPr id="2" name="Vertical Text Placeholder 1"/>
          <p:cNvSpPr>
            <a:spLocks noGrp="1"/>
          </p:cNvSpPr>
          <p:nvPr>
            <p:ph type="body" orient="vert" sz="quarter" idx="11"/>
          </p:nvPr>
        </p:nvSpPr>
        <p:spPr/>
        <p:txBody>
          <a:bodyPr/>
          <a:lstStyle/>
          <a:p>
            <a:endParaRPr lang="en-US"/>
          </a:p>
        </p:txBody>
      </p:sp>
      <p:sp>
        <p:nvSpPr>
          <p:cNvPr id="21" name="TextBox 20"/>
          <p:cNvSpPr txBox="1"/>
          <p:nvPr/>
        </p:nvSpPr>
        <p:spPr>
          <a:xfrm>
            <a:off x="1641475" y="1371600"/>
            <a:ext cx="7315200" cy="2677656"/>
          </a:xfrm>
          <a:prstGeom prst="rect">
            <a:avLst/>
          </a:prstGeom>
          <a:noFill/>
        </p:spPr>
        <p:txBody>
          <a:bodyPr wrap="square" rtlCol="0">
            <a:spAutoFit/>
          </a:bodyPr>
          <a:lstStyle/>
          <a:p>
            <a:pPr marL="457200" indent="-457200">
              <a:buFont typeface="Arial"/>
              <a:buChar char="•"/>
            </a:pPr>
            <a:r>
              <a:rPr lang="en-US" sz="2800" dirty="0" smtClean="0"/>
              <a:t>On the back of each user story, write acceptance criteria for that story</a:t>
            </a:r>
          </a:p>
          <a:p>
            <a:pPr marL="457200" indent="-457200">
              <a:buFont typeface="Arial"/>
              <a:buChar char="•"/>
            </a:pPr>
            <a:r>
              <a:rPr lang="en-US" sz="2800" dirty="0" smtClean="0"/>
              <a:t>How will you know you are done?</a:t>
            </a:r>
          </a:p>
          <a:p>
            <a:pPr marL="457200" indent="-457200">
              <a:buFont typeface="Arial"/>
              <a:buChar char="•"/>
            </a:pPr>
            <a:r>
              <a:rPr lang="en-US" sz="2800" dirty="0" smtClean="0"/>
              <a:t>Are there alternative ways to reach “done”?</a:t>
            </a:r>
          </a:p>
          <a:p>
            <a:pPr marL="457200" indent="-457200">
              <a:buFont typeface="Arial"/>
              <a:buChar char="•"/>
            </a:pPr>
            <a:endParaRPr lang="en-US" sz="2800" dirty="0" smtClean="0"/>
          </a:p>
        </p:txBody>
      </p:sp>
    </p:spTree>
    <p:extLst>
      <p:ext uri="{BB962C8B-B14F-4D97-AF65-F5344CB8AC3E}">
        <p14:creationId xmlns:p14="http://schemas.microsoft.com/office/powerpoint/2010/main" val="399892606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pPr eaLnBrk="1" hangingPunct="1"/>
            <a:r>
              <a:rPr lang="en-US">
                <a:latin typeface="Arial" charset="0"/>
              </a:rPr>
              <a:t>Establish a Shared Vision</a:t>
            </a:r>
          </a:p>
        </p:txBody>
      </p:sp>
      <p:sp>
        <p:nvSpPr>
          <p:cNvPr id="51202" name="Rectangle 3"/>
          <p:cNvSpPr>
            <a:spLocks noGrp="1" noChangeArrowheads="1"/>
          </p:cNvSpPr>
          <p:nvPr>
            <p:ph type="body" idx="1"/>
          </p:nvPr>
        </p:nvSpPr>
        <p:spPr>
          <a:xfrm>
            <a:off x="228600" y="1600200"/>
            <a:ext cx="8458200" cy="2362200"/>
          </a:xfrm>
        </p:spPr>
        <p:txBody>
          <a:bodyPr/>
          <a:lstStyle/>
          <a:p>
            <a:pPr eaLnBrk="1" hangingPunct="1"/>
            <a:r>
              <a:rPr lang="en-US">
                <a:latin typeface="Arial" charset="0"/>
              </a:rPr>
              <a:t>Does the team know what the product is?</a:t>
            </a:r>
          </a:p>
          <a:p>
            <a:pPr eaLnBrk="1" hangingPunct="1"/>
            <a:r>
              <a:rPr lang="en-US">
                <a:latin typeface="Arial" charset="0"/>
              </a:rPr>
              <a:t>Do they have a clear, unambiguous goal?</a:t>
            </a:r>
          </a:p>
          <a:p>
            <a:pPr eaLnBrk="1" hangingPunct="1"/>
            <a:r>
              <a:rPr lang="en-US">
                <a:latin typeface="Arial" charset="0"/>
              </a:rPr>
              <a:t>Can the team articulate this vision?</a:t>
            </a:r>
          </a:p>
        </p:txBody>
      </p:sp>
      <p:pic>
        <p:nvPicPr>
          <p:cNvPr id="51203" name="Picture 4" descr="MCj033252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3657600"/>
            <a:ext cx="10477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 Box 5"/>
          <p:cNvSpPr txBox="1">
            <a:spLocks noChangeArrowheads="1"/>
          </p:cNvSpPr>
          <p:nvPr/>
        </p:nvSpPr>
        <p:spPr bwMode="auto">
          <a:xfrm>
            <a:off x="381000" y="4724400"/>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a:t>Elevator statement</a:t>
            </a:r>
          </a:p>
        </p:txBody>
      </p:sp>
      <p:pic>
        <p:nvPicPr>
          <p:cNvPr id="51205" name="Picture 6" descr="MCj037010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5181600"/>
            <a:ext cx="10509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7" descr="MCBD10397_0000[1]"/>
          <p:cNvPicPr>
            <a:picLocks noChangeAspect="1" noChangeArrowheads="1"/>
          </p:cNvPicPr>
          <p:nvPr/>
        </p:nvPicPr>
        <p:blipFill>
          <a:blip r:embed="rId4">
            <a:extLst>
              <a:ext uri="{28A0092B-C50C-407E-A947-70E740481C1C}">
                <a14:useLocalDpi xmlns:a14="http://schemas.microsoft.com/office/drawing/2010/main" val="0"/>
              </a:ext>
            </a:extLst>
          </a:blip>
          <a:srcRect l="37532"/>
          <a:stretch>
            <a:fillRect/>
          </a:stretch>
        </p:blipFill>
        <p:spPr bwMode="auto">
          <a:xfrm>
            <a:off x="5487988" y="3810000"/>
            <a:ext cx="1293812"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Text Box 8"/>
          <p:cNvSpPr txBox="1">
            <a:spLocks noChangeArrowheads="1"/>
          </p:cNvSpPr>
          <p:nvPr/>
        </p:nvSpPr>
        <p:spPr bwMode="auto">
          <a:xfrm>
            <a:off x="2133600" y="4616450"/>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a:t>Magazine review</a:t>
            </a:r>
          </a:p>
        </p:txBody>
      </p:sp>
      <p:sp>
        <p:nvSpPr>
          <p:cNvPr id="51208" name="Text Box 9"/>
          <p:cNvSpPr txBox="1">
            <a:spLocks noChangeArrowheads="1"/>
          </p:cNvSpPr>
          <p:nvPr/>
        </p:nvSpPr>
        <p:spPr bwMode="auto">
          <a:xfrm>
            <a:off x="5411788" y="4598988"/>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a:t>Press release</a:t>
            </a:r>
          </a:p>
        </p:txBody>
      </p:sp>
      <p:pic>
        <p:nvPicPr>
          <p:cNvPr id="51209" name="Picture 11" descr="MCj043157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4357688"/>
            <a:ext cx="12874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0" name="Text Box 12"/>
          <p:cNvSpPr txBox="1">
            <a:spLocks noChangeArrowheads="1"/>
          </p:cNvSpPr>
          <p:nvPr/>
        </p:nvSpPr>
        <p:spPr bwMode="auto">
          <a:xfrm>
            <a:off x="7010400" y="565308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t>Product box</a:t>
            </a:r>
          </a:p>
        </p:txBody>
      </p:sp>
      <p:pic>
        <p:nvPicPr>
          <p:cNvPr id="51211" name="Picture 13" descr="MCj0383494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4114800"/>
            <a:ext cx="9810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2" name="Text Box 14"/>
          <p:cNvSpPr txBox="1">
            <a:spLocks noChangeArrowheads="1"/>
          </p:cNvSpPr>
          <p:nvPr/>
        </p:nvSpPr>
        <p:spPr bwMode="auto">
          <a:xfrm>
            <a:off x="3810000" y="54864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a:t>VC plan</a:t>
            </a:r>
          </a:p>
        </p:txBody>
      </p:sp>
    </p:spTree>
    <p:extLst>
      <p:ext uri="{BB962C8B-B14F-4D97-AF65-F5344CB8AC3E}">
        <p14:creationId xmlns:p14="http://schemas.microsoft.com/office/powerpoint/2010/main" val="156712656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atin typeface="Arial" charset="0"/>
              </a:rPr>
              <a:t>Elevator Statement</a:t>
            </a:r>
          </a:p>
        </p:txBody>
      </p:sp>
      <p:sp>
        <p:nvSpPr>
          <p:cNvPr id="52226" name="Rectangle 3"/>
          <p:cNvSpPr>
            <a:spLocks noGrp="1" noChangeArrowheads="1"/>
          </p:cNvSpPr>
          <p:nvPr>
            <p:ph type="body" idx="1"/>
          </p:nvPr>
        </p:nvSpPr>
        <p:spPr>
          <a:xfrm>
            <a:off x="917575" y="1525588"/>
            <a:ext cx="7369175" cy="2154237"/>
          </a:xfrm>
        </p:spPr>
        <p:txBody>
          <a:bodyPr>
            <a:normAutofit fontScale="92500" lnSpcReduction="20000"/>
          </a:bodyPr>
          <a:lstStyle/>
          <a:p>
            <a:pPr eaLnBrk="1" hangingPunct="1"/>
            <a:r>
              <a:rPr lang="en-US">
                <a:latin typeface="Arial" charset="0"/>
              </a:rPr>
              <a:t>Explains in 2 minutes what the product is</a:t>
            </a:r>
          </a:p>
          <a:p>
            <a:pPr lvl="1" eaLnBrk="1" hangingPunct="1"/>
            <a:r>
              <a:rPr lang="en-US">
                <a:latin typeface="Arial" charset="0"/>
              </a:rPr>
              <a:t>Who benefits from it?</a:t>
            </a:r>
          </a:p>
          <a:p>
            <a:pPr lvl="1" eaLnBrk="1" hangingPunct="1"/>
            <a:r>
              <a:rPr lang="en-US">
                <a:latin typeface="Arial" charset="0"/>
              </a:rPr>
              <a:t>What is the need?</a:t>
            </a:r>
          </a:p>
          <a:p>
            <a:pPr lvl="1" eaLnBrk="1" hangingPunct="1"/>
            <a:r>
              <a:rPr lang="en-US">
                <a:latin typeface="Arial" charset="0"/>
              </a:rPr>
              <a:t>How?</a:t>
            </a:r>
          </a:p>
        </p:txBody>
      </p:sp>
      <p:sp>
        <p:nvSpPr>
          <p:cNvPr id="52227" name="AutoShape 4"/>
          <p:cNvSpPr>
            <a:spLocks noChangeArrowheads="1"/>
          </p:cNvSpPr>
          <p:nvPr/>
        </p:nvSpPr>
        <p:spPr bwMode="auto">
          <a:xfrm>
            <a:off x="609600" y="3810000"/>
            <a:ext cx="8153400" cy="2362200"/>
          </a:xfrm>
          <a:prstGeom prst="flowChartAlternateProcess">
            <a:avLst/>
          </a:prstGeom>
          <a:solidFill>
            <a:schemeClr val="accent1"/>
          </a:solidFill>
          <a:ln w="9525">
            <a:solidFill>
              <a:schemeClr val="tx1"/>
            </a:solidFill>
            <a:miter lim="800000"/>
            <a:headEnd/>
            <a:tailEnd/>
          </a:ln>
        </p:spPr>
        <p:txBody>
          <a:bodyPr wrap="none" anchor="ctr"/>
          <a:lstStyle/>
          <a:p>
            <a:r>
              <a:rPr lang="en-US">
                <a:solidFill>
                  <a:schemeClr val="bg1"/>
                </a:solidFill>
              </a:rPr>
              <a:t>For people who knit</a:t>
            </a:r>
          </a:p>
          <a:p>
            <a:r>
              <a:rPr lang="en-US">
                <a:solidFill>
                  <a:schemeClr val="bg1"/>
                </a:solidFill>
              </a:rPr>
              <a:t>Jacob Wool provides 100% natural yarns.</a:t>
            </a:r>
          </a:p>
          <a:p>
            <a:r>
              <a:rPr lang="en-US">
                <a:solidFill>
                  <a:schemeClr val="bg1"/>
                </a:solidFill>
              </a:rPr>
              <a:t>They are easy to work with, colorfast, and comes in many weights.</a:t>
            </a:r>
          </a:p>
          <a:p>
            <a:r>
              <a:rPr lang="en-US">
                <a:solidFill>
                  <a:schemeClr val="bg1"/>
                </a:solidFill>
              </a:rPr>
              <a:t>Unlike Patons and Lion Brand yarn, Jacob Wool Yarn contains no synthetic </a:t>
            </a:r>
          </a:p>
          <a:p>
            <a:r>
              <a:rPr lang="en-US">
                <a:solidFill>
                  <a:schemeClr val="bg1"/>
                </a:solidFill>
              </a:rPr>
              <a:t>materials or man-made dyes, and is produced right here in Minnesota.</a:t>
            </a:r>
          </a:p>
        </p:txBody>
      </p:sp>
    </p:spTree>
    <p:extLst>
      <p:ext uri="{BB962C8B-B14F-4D97-AF65-F5344CB8AC3E}">
        <p14:creationId xmlns:p14="http://schemas.microsoft.com/office/powerpoint/2010/main" val="40978509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a:latin typeface="Arial" charset="0"/>
              </a:rPr>
              <a:t>Magazine Review</a:t>
            </a:r>
          </a:p>
        </p:txBody>
      </p:sp>
      <p:sp>
        <p:nvSpPr>
          <p:cNvPr id="53250" name="Rectangle 3"/>
          <p:cNvSpPr>
            <a:spLocks noGrp="1" noChangeArrowheads="1"/>
          </p:cNvSpPr>
          <p:nvPr>
            <p:ph type="body" idx="1"/>
          </p:nvPr>
        </p:nvSpPr>
        <p:spPr/>
        <p:txBody>
          <a:bodyPr/>
          <a:lstStyle/>
          <a:p>
            <a:pPr eaLnBrk="1" hangingPunct="1"/>
            <a:r>
              <a:rPr lang="en-US">
                <a:latin typeface="Arial" charset="0"/>
              </a:rPr>
              <a:t>Write a review you would like to see in CIO or other relevant magazine</a:t>
            </a:r>
          </a:p>
          <a:p>
            <a:pPr lvl="1" eaLnBrk="1" hangingPunct="1"/>
            <a:r>
              <a:rPr lang="en-US">
                <a:latin typeface="Arial" charset="0"/>
              </a:rPr>
              <a:t>What key features would be singled out?</a:t>
            </a:r>
          </a:p>
          <a:p>
            <a:pPr lvl="1" eaLnBrk="1" hangingPunct="1"/>
            <a:r>
              <a:rPr lang="en-US">
                <a:latin typeface="Arial" charset="0"/>
              </a:rPr>
              <a:t>What would be said about the product?</a:t>
            </a:r>
          </a:p>
          <a:p>
            <a:pPr lvl="1" eaLnBrk="1" hangingPunct="1"/>
            <a:r>
              <a:rPr lang="en-US">
                <a:latin typeface="Arial" charset="0"/>
              </a:rPr>
              <a:t>How will it compare to competitors products?</a:t>
            </a:r>
          </a:p>
          <a:p>
            <a:pPr eaLnBrk="1" hangingPunct="1"/>
            <a:r>
              <a:rPr lang="en-US">
                <a:latin typeface="Arial" charset="0"/>
              </a:rPr>
              <a:t>Develop a feature / competitor matrix</a:t>
            </a:r>
          </a:p>
          <a:p>
            <a:pPr eaLnBrk="1" hangingPunct="1"/>
            <a:endParaRPr lang="en-US">
              <a:latin typeface="Arial" charset="0"/>
            </a:endParaRPr>
          </a:p>
        </p:txBody>
      </p:sp>
      <p:grpSp>
        <p:nvGrpSpPr>
          <p:cNvPr id="53251" name="Group 33"/>
          <p:cNvGrpSpPr>
            <a:grpSpLocks/>
          </p:cNvGrpSpPr>
          <p:nvPr/>
        </p:nvGrpSpPr>
        <p:grpSpPr bwMode="auto">
          <a:xfrm>
            <a:off x="2971800" y="5105400"/>
            <a:ext cx="2362200" cy="1371600"/>
            <a:chOff x="576" y="3120"/>
            <a:chExt cx="1248" cy="720"/>
          </a:xfrm>
        </p:grpSpPr>
        <p:sp>
          <p:nvSpPr>
            <p:cNvPr id="53252" name="Rectangle 4"/>
            <p:cNvSpPr>
              <a:spLocks noChangeArrowheads="1"/>
            </p:cNvSpPr>
            <p:nvPr/>
          </p:nvSpPr>
          <p:spPr bwMode="auto">
            <a:xfrm>
              <a:off x="576" y="3216"/>
              <a:ext cx="1056" cy="6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Line 5"/>
            <p:cNvSpPr>
              <a:spLocks noChangeShapeType="1"/>
            </p:cNvSpPr>
            <p:nvPr/>
          </p:nvSpPr>
          <p:spPr bwMode="auto">
            <a:xfrm>
              <a:off x="1056"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4" name="Line 6"/>
            <p:cNvSpPr>
              <a:spLocks noChangeShapeType="1"/>
            </p:cNvSpPr>
            <p:nvPr/>
          </p:nvSpPr>
          <p:spPr bwMode="auto">
            <a:xfrm>
              <a:off x="1152"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5" name="Line 7"/>
            <p:cNvSpPr>
              <a:spLocks noChangeShapeType="1"/>
            </p:cNvSpPr>
            <p:nvPr/>
          </p:nvSpPr>
          <p:spPr bwMode="auto">
            <a:xfrm>
              <a:off x="1248"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6" name="Line 8"/>
            <p:cNvSpPr>
              <a:spLocks noChangeShapeType="1"/>
            </p:cNvSpPr>
            <p:nvPr/>
          </p:nvSpPr>
          <p:spPr bwMode="auto">
            <a:xfrm>
              <a:off x="1344"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7" name="Line 9"/>
            <p:cNvSpPr>
              <a:spLocks noChangeShapeType="1"/>
            </p:cNvSpPr>
            <p:nvPr/>
          </p:nvSpPr>
          <p:spPr bwMode="auto">
            <a:xfrm>
              <a:off x="1440"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8" name="Line 10"/>
            <p:cNvSpPr>
              <a:spLocks noChangeShapeType="1"/>
            </p:cNvSpPr>
            <p:nvPr/>
          </p:nvSpPr>
          <p:spPr bwMode="auto">
            <a:xfrm>
              <a:off x="1536"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9" name="Text Box 11"/>
            <p:cNvSpPr txBox="1">
              <a:spLocks noChangeArrowheads="1"/>
            </p:cNvSpPr>
            <p:nvPr/>
          </p:nvSpPr>
          <p:spPr bwMode="auto">
            <a:xfrm>
              <a:off x="1008" y="3120"/>
              <a:ext cx="81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00"/>
                <a:t>AA       BCV    CV     JUH   LO       US</a:t>
              </a:r>
            </a:p>
          </p:txBody>
        </p:sp>
        <p:sp>
          <p:nvSpPr>
            <p:cNvPr id="53260" name="Text Box 12"/>
            <p:cNvSpPr txBox="1">
              <a:spLocks noChangeArrowheads="1"/>
            </p:cNvSpPr>
            <p:nvPr/>
          </p:nvSpPr>
          <p:spPr bwMode="auto">
            <a:xfrm>
              <a:off x="576" y="3264"/>
              <a:ext cx="48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00"/>
                <a:t>Easy tto use</a:t>
              </a:r>
            </a:p>
            <a:p>
              <a:pPr eaLnBrk="1" hangingPunct="1">
                <a:spcBef>
                  <a:spcPct val="50000"/>
                </a:spcBef>
              </a:pPr>
              <a:endParaRPr lang="en-US" sz="400"/>
            </a:p>
            <a:p>
              <a:pPr eaLnBrk="1" hangingPunct="1">
                <a:spcBef>
                  <a:spcPct val="50000"/>
                </a:spcBef>
              </a:pPr>
              <a:r>
                <a:rPr lang="en-US" sz="400"/>
                <a:t>Nice screen colors</a:t>
              </a:r>
            </a:p>
            <a:p>
              <a:pPr eaLnBrk="1" hangingPunct="1">
                <a:spcBef>
                  <a:spcPct val="50000"/>
                </a:spcBef>
              </a:pPr>
              <a:endParaRPr lang="en-US" sz="400"/>
            </a:p>
            <a:p>
              <a:pPr eaLnBrk="1" hangingPunct="1">
                <a:spcBef>
                  <a:spcPct val="50000"/>
                </a:spcBef>
              </a:pPr>
              <a:r>
                <a:rPr lang="en-US" sz="400"/>
                <a:t>Make a nice sound</a:t>
              </a:r>
            </a:p>
            <a:p>
              <a:pPr eaLnBrk="1" hangingPunct="1">
                <a:spcBef>
                  <a:spcPct val="50000"/>
                </a:spcBef>
              </a:pPr>
              <a:endParaRPr lang="en-US" sz="400"/>
            </a:p>
            <a:p>
              <a:pPr eaLnBrk="1" hangingPunct="1">
                <a:spcBef>
                  <a:spcPct val="50000"/>
                </a:spcBef>
              </a:pPr>
              <a:r>
                <a:rPr lang="en-US" sz="400"/>
                <a:t>Exceptionally fast</a:t>
              </a:r>
            </a:p>
            <a:p>
              <a:pPr eaLnBrk="1" hangingPunct="1">
                <a:spcBef>
                  <a:spcPct val="50000"/>
                </a:spcBef>
              </a:pPr>
              <a:endParaRPr lang="en-US" sz="400"/>
            </a:p>
            <a:p>
              <a:pPr eaLnBrk="1" hangingPunct="1">
                <a:spcBef>
                  <a:spcPct val="50000"/>
                </a:spcBef>
              </a:pPr>
              <a:r>
                <a:rPr lang="en-US" sz="400"/>
                <a:t>Handles all my data</a:t>
              </a:r>
            </a:p>
          </p:txBody>
        </p:sp>
        <p:sp>
          <p:nvSpPr>
            <p:cNvPr id="53261" name="Text Box 13"/>
            <p:cNvSpPr txBox="1">
              <a:spLocks noChangeArrowheads="1"/>
            </p:cNvSpPr>
            <p:nvPr/>
          </p:nvSpPr>
          <p:spPr bwMode="auto">
            <a:xfrm>
              <a:off x="1022" y="3239"/>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2" name="Text Box 14"/>
            <p:cNvSpPr txBox="1">
              <a:spLocks noChangeArrowheads="1"/>
            </p:cNvSpPr>
            <p:nvPr/>
          </p:nvSpPr>
          <p:spPr bwMode="auto">
            <a:xfrm>
              <a:off x="1111" y="3239"/>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3" name="Text Box 15"/>
            <p:cNvSpPr txBox="1">
              <a:spLocks noChangeArrowheads="1"/>
            </p:cNvSpPr>
            <p:nvPr/>
          </p:nvSpPr>
          <p:spPr bwMode="auto">
            <a:xfrm>
              <a:off x="1406" y="3246"/>
              <a:ext cx="19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4" name="Text Box 16"/>
            <p:cNvSpPr txBox="1">
              <a:spLocks noChangeArrowheads="1"/>
            </p:cNvSpPr>
            <p:nvPr/>
          </p:nvSpPr>
          <p:spPr bwMode="auto">
            <a:xfrm>
              <a:off x="1495" y="324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5" name="Text Box 17"/>
            <p:cNvSpPr txBox="1">
              <a:spLocks noChangeArrowheads="1"/>
            </p:cNvSpPr>
            <p:nvPr/>
          </p:nvSpPr>
          <p:spPr bwMode="auto">
            <a:xfrm>
              <a:off x="1111" y="333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6" name="Text Box 18"/>
            <p:cNvSpPr txBox="1">
              <a:spLocks noChangeArrowheads="1"/>
            </p:cNvSpPr>
            <p:nvPr/>
          </p:nvSpPr>
          <p:spPr bwMode="auto">
            <a:xfrm>
              <a:off x="1214" y="333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7" name="Text Box 19"/>
            <p:cNvSpPr txBox="1">
              <a:spLocks noChangeArrowheads="1"/>
            </p:cNvSpPr>
            <p:nvPr/>
          </p:nvSpPr>
          <p:spPr bwMode="auto">
            <a:xfrm>
              <a:off x="1302" y="333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8" name="Text Box 20"/>
            <p:cNvSpPr txBox="1">
              <a:spLocks noChangeArrowheads="1"/>
            </p:cNvSpPr>
            <p:nvPr/>
          </p:nvSpPr>
          <p:spPr bwMode="auto">
            <a:xfrm>
              <a:off x="1495" y="333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9" name="Text Box 21"/>
            <p:cNvSpPr txBox="1">
              <a:spLocks noChangeArrowheads="1"/>
            </p:cNvSpPr>
            <p:nvPr/>
          </p:nvSpPr>
          <p:spPr bwMode="auto">
            <a:xfrm>
              <a:off x="1022" y="346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0" name="Text Box 22"/>
            <p:cNvSpPr txBox="1">
              <a:spLocks noChangeArrowheads="1"/>
            </p:cNvSpPr>
            <p:nvPr/>
          </p:nvSpPr>
          <p:spPr bwMode="auto">
            <a:xfrm>
              <a:off x="1200" y="346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1" name="Text Box 23"/>
            <p:cNvSpPr txBox="1">
              <a:spLocks noChangeArrowheads="1"/>
            </p:cNvSpPr>
            <p:nvPr/>
          </p:nvSpPr>
          <p:spPr bwMode="auto">
            <a:xfrm>
              <a:off x="1399" y="346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2" name="Text Box 25"/>
            <p:cNvSpPr txBox="1">
              <a:spLocks noChangeArrowheads="1"/>
            </p:cNvSpPr>
            <p:nvPr/>
          </p:nvSpPr>
          <p:spPr bwMode="auto">
            <a:xfrm>
              <a:off x="1111" y="359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3" name="Text Box 26"/>
            <p:cNvSpPr txBox="1">
              <a:spLocks noChangeArrowheads="1"/>
            </p:cNvSpPr>
            <p:nvPr/>
          </p:nvSpPr>
          <p:spPr bwMode="auto">
            <a:xfrm>
              <a:off x="1392" y="3596"/>
              <a:ext cx="19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4" name="Text Box 27"/>
            <p:cNvSpPr txBox="1">
              <a:spLocks noChangeArrowheads="1"/>
            </p:cNvSpPr>
            <p:nvPr/>
          </p:nvSpPr>
          <p:spPr bwMode="auto">
            <a:xfrm>
              <a:off x="1494" y="359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5" name="Text Box 28"/>
            <p:cNvSpPr txBox="1">
              <a:spLocks noChangeArrowheads="1"/>
            </p:cNvSpPr>
            <p:nvPr/>
          </p:nvSpPr>
          <p:spPr bwMode="auto">
            <a:xfrm>
              <a:off x="1022" y="370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6" name="Text Box 29"/>
            <p:cNvSpPr txBox="1">
              <a:spLocks noChangeArrowheads="1"/>
            </p:cNvSpPr>
            <p:nvPr/>
          </p:nvSpPr>
          <p:spPr bwMode="auto">
            <a:xfrm>
              <a:off x="1118" y="3699"/>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7" name="Text Box 30"/>
            <p:cNvSpPr txBox="1">
              <a:spLocks noChangeArrowheads="1"/>
            </p:cNvSpPr>
            <p:nvPr/>
          </p:nvSpPr>
          <p:spPr bwMode="auto">
            <a:xfrm>
              <a:off x="1207" y="3701"/>
              <a:ext cx="19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8" name="Text Box 31"/>
            <p:cNvSpPr txBox="1">
              <a:spLocks noChangeArrowheads="1"/>
            </p:cNvSpPr>
            <p:nvPr/>
          </p:nvSpPr>
          <p:spPr bwMode="auto">
            <a:xfrm>
              <a:off x="1303" y="370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9" name="Text Box 32"/>
            <p:cNvSpPr txBox="1">
              <a:spLocks noChangeArrowheads="1"/>
            </p:cNvSpPr>
            <p:nvPr/>
          </p:nvSpPr>
          <p:spPr bwMode="auto">
            <a:xfrm>
              <a:off x="1495" y="370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grpSp>
    </p:spTree>
    <p:extLst>
      <p:ext uri="{BB962C8B-B14F-4D97-AF65-F5344CB8AC3E}">
        <p14:creationId xmlns:p14="http://schemas.microsoft.com/office/powerpoint/2010/main" val="380603422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Arial" charset="0"/>
              </a:rPr>
              <a:t>Venture Capital Plan</a:t>
            </a:r>
          </a:p>
        </p:txBody>
      </p:sp>
      <p:sp>
        <p:nvSpPr>
          <p:cNvPr id="54274" name="Rectangle 3"/>
          <p:cNvSpPr>
            <a:spLocks noGrp="1" noChangeArrowheads="1"/>
          </p:cNvSpPr>
          <p:nvPr>
            <p:ph type="body" idx="1"/>
          </p:nvPr>
        </p:nvSpPr>
        <p:spPr/>
        <p:txBody>
          <a:bodyPr>
            <a:normAutofit fontScale="92500" lnSpcReduction="10000"/>
          </a:bodyPr>
          <a:lstStyle/>
          <a:p>
            <a:pPr eaLnBrk="1" hangingPunct="1"/>
            <a:r>
              <a:rPr lang="en-US">
                <a:latin typeface="Arial" charset="0"/>
              </a:rPr>
              <a:t>Purpose and objective</a:t>
            </a:r>
          </a:p>
          <a:p>
            <a:pPr lvl="1" eaLnBrk="1" hangingPunct="1"/>
            <a:r>
              <a:rPr lang="en-US">
                <a:latin typeface="Arial" charset="0"/>
              </a:rPr>
              <a:t>The what and why of the project</a:t>
            </a:r>
          </a:p>
          <a:p>
            <a:pPr eaLnBrk="1" hangingPunct="1"/>
            <a:r>
              <a:rPr lang="en-US">
                <a:latin typeface="Arial" charset="0"/>
              </a:rPr>
              <a:t>Proposed financing</a:t>
            </a:r>
          </a:p>
          <a:p>
            <a:pPr lvl="1" eaLnBrk="1" hangingPunct="1"/>
            <a:r>
              <a:rPr lang="en-US">
                <a:latin typeface="Arial" charset="0"/>
              </a:rPr>
              <a:t>How much money do you need? For what?</a:t>
            </a:r>
          </a:p>
          <a:p>
            <a:pPr eaLnBrk="1" hangingPunct="1"/>
            <a:r>
              <a:rPr lang="en-US">
                <a:latin typeface="Arial" charset="0"/>
              </a:rPr>
              <a:t>Marketing and sales plan</a:t>
            </a:r>
          </a:p>
          <a:p>
            <a:pPr lvl="1" eaLnBrk="1" hangingPunct="1"/>
            <a:r>
              <a:rPr lang="en-US">
                <a:latin typeface="Arial" charset="0"/>
              </a:rPr>
              <a:t>How are you going to sell it? To whom? At what price?</a:t>
            </a:r>
          </a:p>
          <a:p>
            <a:pPr eaLnBrk="1" hangingPunct="1"/>
            <a:r>
              <a:rPr lang="en-US">
                <a:latin typeface="Arial" charset="0"/>
              </a:rPr>
              <a:t>Description of the product</a:t>
            </a:r>
          </a:p>
          <a:p>
            <a:pPr lvl="1" eaLnBrk="1" hangingPunct="1"/>
            <a:r>
              <a:rPr lang="en-US">
                <a:latin typeface="Arial" charset="0"/>
              </a:rPr>
              <a:t>Advantages, competitors, unique features</a:t>
            </a:r>
          </a:p>
          <a:p>
            <a:pPr eaLnBrk="1" hangingPunct="1"/>
            <a:endParaRPr lang="en-US">
              <a:latin typeface="Arial" charset="0"/>
            </a:endParaRPr>
          </a:p>
          <a:p>
            <a:pPr eaLnBrk="1" hangingPunct="1"/>
            <a:endParaRPr lang="en-US">
              <a:latin typeface="Arial" charset="0"/>
            </a:endParaRPr>
          </a:p>
        </p:txBody>
      </p:sp>
    </p:spTree>
    <p:extLst>
      <p:ext uri="{BB962C8B-B14F-4D97-AF65-F5344CB8AC3E}">
        <p14:creationId xmlns:p14="http://schemas.microsoft.com/office/powerpoint/2010/main" val="42064298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atin typeface="Arial" charset="0"/>
              </a:rPr>
              <a:t>Press Release</a:t>
            </a:r>
          </a:p>
        </p:txBody>
      </p:sp>
      <p:sp>
        <p:nvSpPr>
          <p:cNvPr id="55298" name="Rectangle 3"/>
          <p:cNvSpPr>
            <a:spLocks noGrp="1" noChangeArrowheads="1"/>
          </p:cNvSpPr>
          <p:nvPr>
            <p:ph type="body" idx="1"/>
          </p:nvPr>
        </p:nvSpPr>
        <p:spPr/>
        <p:txBody>
          <a:bodyPr>
            <a:normAutofit lnSpcReduction="10000"/>
          </a:bodyPr>
          <a:lstStyle/>
          <a:p>
            <a:pPr eaLnBrk="1" hangingPunct="1"/>
            <a:r>
              <a:rPr lang="en-US">
                <a:latin typeface="Arial" charset="0"/>
              </a:rPr>
              <a:t>As a team, write the press release you want everyone to see</a:t>
            </a:r>
          </a:p>
          <a:p>
            <a:pPr lvl="1" eaLnBrk="1" hangingPunct="1"/>
            <a:r>
              <a:rPr lang="en-US">
                <a:latin typeface="Arial" charset="0"/>
              </a:rPr>
              <a:t>Key points about the product</a:t>
            </a:r>
          </a:p>
          <a:p>
            <a:pPr lvl="1" eaLnBrk="1" hangingPunct="1"/>
            <a:r>
              <a:rPr lang="en-US">
                <a:latin typeface="Arial" charset="0"/>
              </a:rPr>
              <a:t>Why it is better than the competition</a:t>
            </a:r>
          </a:p>
          <a:p>
            <a:pPr eaLnBrk="1" hangingPunct="1"/>
            <a:r>
              <a:rPr lang="en-US">
                <a:latin typeface="Arial" charset="0"/>
              </a:rPr>
              <a:t>Quotes from key individuals</a:t>
            </a:r>
          </a:p>
          <a:p>
            <a:pPr lvl="1" eaLnBrk="1" hangingPunct="1"/>
            <a:r>
              <a:rPr lang="en-US">
                <a:latin typeface="Arial" charset="0"/>
              </a:rPr>
              <a:t>CEO / Team members / satisfied pre-release customers</a:t>
            </a:r>
          </a:p>
          <a:p>
            <a:pPr eaLnBrk="1" hangingPunct="1"/>
            <a:r>
              <a:rPr lang="en-US">
                <a:latin typeface="Arial" charset="0"/>
              </a:rPr>
              <a:t>When will it be available?</a:t>
            </a:r>
          </a:p>
        </p:txBody>
      </p:sp>
    </p:spTree>
    <p:extLst>
      <p:ext uri="{BB962C8B-B14F-4D97-AF65-F5344CB8AC3E}">
        <p14:creationId xmlns:p14="http://schemas.microsoft.com/office/powerpoint/2010/main" val="228070333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a:latin typeface="Arial" charset="0"/>
              </a:rPr>
              <a:t>Product Box</a:t>
            </a:r>
          </a:p>
        </p:txBody>
      </p:sp>
      <p:sp>
        <p:nvSpPr>
          <p:cNvPr id="56322" name="Rectangle 3"/>
          <p:cNvSpPr>
            <a:spLocks noGrp="1" noChangeArrowheads="1"/>
          </p:cNvSpPr>
          <p:nvPr>
            <p:ph type="body" idx="1"/>
          </p:nvPr>
        </p:nvSpPr>
        <p:spPr/>
        <p:txBody>
          <a:bodyPr/>
          <a:lstStyle/>
          <a:p>
            <a:pPr eaLnBrk="1" hangingPunct="1"/>
            <a:r>
              <a:rPr lang="en-US">
                <a:latin typeface="Arial" charset="0"/>
              </a:rPr>
              <a:t>Develop a box to ship the product</a:t>
            </a:r>
          </a:p>
          <a:p>
            <a:pPr eaLnBrk="1" hangingPunct="1"/>
            <a:r>
              <a:rPr lang="en-US">
                <a:latin typeface="Arial" charset="0"/>
              </a:rPr>
              <a:t>Write 3 to 4 key bullet points to sell it</a:t>
            </a:r>
          </a:p>
          <a:p>
            <a:pPr lvl="1" eaLnBrk="1" hangingPunct="1"/>
            <a:r>
              <a:rPr lang="en-US">
                <a:latin typeface="Arial" charset="0"/>
              </a:rPr>
              <a:t>You have 5 seconds in a store to get someone to buy</a:t>
            </a:r>
          </a:p>
          <a:p>
            <a:pPr lvl="1" eaLnBrk="1" hangingPunct="1"/>
            <a:r>
              <a:rPr lang="en-US">
                <a:latin typeface="Arial" charset="0"/>
              </a:rPr>
              <a:t>Typically, consumers read 2 bullet points before they put the box back on the shelf</a:t>
            </a:r>
          </a:p>
          <a:p>
            <a:pPr lvl="1" eaLnBrk="1" hangingPunct="1"/>
            <a:r>
              <a:rPr lang="en-US">
                <a:latin typeface="Arial" charset="0"/>
              </a:rPr>
              <a:t>Use color, logos, and develop a brand</a:t>
            </a:r>
          </a:p>
          <a:p>
            <a:pPr lvl="1" eaLnBrk="1" hangingPunct="1"/>
            <a:endParaRPr lang="en-US">
              <a:latin typeface="Arial" charset="0"/>
            </a:endParaRPr>
          </a:p>
          <a:p>
            <a:pPr eaLnBrk="1" hangingPunct="1"/>
            <a:endParaRPr lang="en-US">
              <a:latin typeface="Arial" charset="0"/>
            </a:endParaRPr>
          </a:p>
        </p:txBody>
      </p:sp>
    </p:spTree>
    <p:extLst>
      <p:ext uri="{BB962C8B-B14F-4D97-AF65-F5344CB8AC3E}">
        <p14:creationId xmlns:p14="http://schemas.microsoft.com/office/powerpoint/2010/main" val="9329753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012 Studios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2012 Studios .thmx</Template>
  <TotalTime>17877</TotalTime>
  <Words>6920</Words>
  <Application>Microsoft Macintosh PowerPoint</Application>
  <PresentationFormat>On-screen Show (4:3)</PresentationFormat>
  <Paragraphs>648</Paragraphs>
  <Slides>36</Slides>
  <Notes>24</Notes>
  <HiddenSlides>3</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2012 Studios </vt:lpstr>
      <vt:lpstr>Define the Project</vt:lpstr>
      <vt:lpstr>What are we going to do?</vt:lpstr>
      <vt:lpstr>Self-organize…</vt:lpstr>
      <vt:lpstr>Establish a Shared Vision</vt:lpstr>
      <vt:lpstr>Elevator Statement</vt:lpstr>
      <vt:lpstr>Magazine Review</vt:lpstr>
      <vt:lpstr>Venture Capital Plan</vt:lpstr>
      <vt:lpstr>Press Release</vt:lpstr>
      <vt:lpstr>Product Box</vt:lpstr>
      <vt:lpstr>Our New Product</vt:lpstr>
      <vt:lpstr>Announcing our plans</vt:lpstr>
      <vt:lpstr>Roles &amp; Goals</vt:lpstr>
      <vt:lpstr>Roles and Goals</vt:lpstr>
      <vt:lpstr>New animal roles</vt:lpstr>
      <vt:lpstr>Personas</vt:lpstr>
      <vt:lpstr>Understanding Users</vt:lpstr>
      <vt:lpstr>What is a Persona?</vt:lpstr>
      <vt:lpstr>Attributes of a Persona</vt:lpstr>
      <vt:lpstr>How to develop personas</vt:lpstr>
      <vt:lpstr>Personas</vt:lpstr>
      <vt:lpstr>Collecting Stories</vt:lpstr>
      <vt:lpstr>User Stories</vt:lpstr>
      <vt:lpstr>User Stories</vt:lpstr>
      <vt:lpstr>Parts of a Story</vt:lpstr>
      <vt:lpstr>Parts of a Story</vt:lpstr>
      <vt:lpstr>User Story Template</vt:lpstr>
      <vt:lpstr>Story jam!</vt:lpstr>
      <vt:lpstr>PowerPoint Presentation</vt:lpstr>
      <vt:lpstr>Acceptance Criteria</vt:lpstr>
      <vt:lpstr>Inception Acceptance Criteria</vt:lpstr>
      <vt:lpstr>Done, done, done…</vt:lpstr>
      <vt:lpstr>Inception Acceptance Criteria</vt:lpstr>
      <vt:lpstr>Iteration Acceptance Criteria</vt:lpstr>
      <vt:lpstr>Iteration Acceptance Criteria</vt:lpstr>
      <vt:lpstr>Story jam continued</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List</dc:creator>
  <cp:lastModifiedBy>TW-UK</cp:lastModifiedBy>
  <cp:revision>184</cp:revision>
  <cp:lastPrinted>2012-09-27T20:23:52Z</cp:lastPrinted>
  <dcterms:created xsi:type="dcterms:W3CDTF">2010-07-06T15:54:01Z</dcterms:created>
  <dcterms:modified xsi:type="dcterms:W3CDTF">2013-05-13T14:38:52Z</dcterms:modified>
</cp:coreProperties>
</file>